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  <p:sldMasterId id="2147483678" r:id="rId5"/>
    <p:sldMasterId id="214748367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y="5143500" cx="9144000"/>
  <p:notesSz cx="6858000" cy="9144000"/>
  <p:embeddedFontLst>
    <p:embeddedFont>
      <p:font typeface="Architects Daughter"/>
      <p:regular r:id="rId48"/>
    </p:embeddedFont>
    <p:embeddedFont>
      <p:font typeface="Barlow"/>
      <p:regular r:id="rId49"/>
      <p:bold r:id="rId50"/>
      <p:italic r:id="rId51"/>
      <p:boldItalic r:id="rId52"/>
    </p:embeddedFont>
    <p:embeddedFont>
      <p:font typeface="Rubik Medium"/>
      <p:regular r:id="rId53"/>
      <p:bold r:id="rId54"/>
      <p:italic r:id="rId55"/>
      <p:boldItalic r:id="rId56"/>
    </p:embeddedFont>
    <p:embeddedFont>
      <p:font typeface="Oswald Medium"/>
      <p:regular r:id="rId57"/>
      <p:bold r:id="rId58"/>
    </p:embeddedFont>
    <p:embeddedFont>
      <p:font typeface="Roboto"/>
      <p:regular r:id="rId59"/>
      <p:bold r:id="rId60"/>
      <p:italic r:id="rId61"/>
      <p:boldItalic r:id="rId62"/>
    </p:embeddedFont>
    <p:embeddedFont>
      <p:font typeface="Arimo"/>
      <p:regular r:id="rId63"/>
      <p:bold r:id="rId64"/>
      <p:italic r:id="rId65"/>
      <p:boldItalic r:id="rId66"/>
    </p:embeddedFont>
    <p:embeddedFont>
      <p:font typeface="Montserrat"/>
      <p:regular r:id="rId67"/>
      <p:bold r:id="rId68"/>
      <p:italic r:id="rId69"/>
      <p:boldItalic r:id="rId70"/>
    </p:embeddedFont>
    <p:embeddedFont>
      <p:font typeface="Source Code Pro"/>
      <p:regular r:id="rId71"/>
      <p:bold r:id="rId72"/>
      <p:italic r:id="rId73"/>
      <p:boldItalic r:id="rId74"/>
    </p:embeddedFont>
    <p:embeddedFont>
      <p:font typeface="Montserrat Medium"/>
      <p:regular r:id="rId75"/>
      <p:bold r:id="rId76"/>
      <p:italic r:id="rId77"/>
      <p:boldItalic r:id="rId78"/>
    </p:embeddedFont>
    <p:embeddedFont>
      <p:font typeface="Quicksand"/>
      <p:regular r:id="rId79"/>
      <p:bold r:id="rId80"/>
    </p:embeddedFont>
    <p:embeddedFont>
      <p:font typeface="Barlow Medium"/>
      <p:regular r:id="rId81"/>
      <p:bold r:id="rId82"/>
      <p:italic r:id="rId83"/>
      <p:boldItalic r:id="rId84"/>
    </p:embeddedFont>
    <p:embeddedFont>
      <p:font typeface="Rubik"/>
      <p:regular r:id="rId85"/>
      <p:bold r:id="rId86"/>
      <p:italic r:id="rId87"/>
      <p:boldItalic r:id="rId88"/>
    </p:embeddedFont>
    <p:embeddedFont>
      <p:font typeface="Oswald"/>
      <p:regular r:id="rId89"/>
      <p:bold r:id="rId90"/>
    </p:embeddedFont>
    <p:embeddedFont>
      <p:font typeface="Open Sans"/>
      <p:regular r:id="rId91"/>
      <p:bold r:id="rId92"/>
      <p:italic r:id="rId93"/>
      <p:boldItalic r:id="rId9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03FB487-3EC5-4F94-8B5C-7086FA34F02D}">
  <a:tblStyle styleId="{803FB487-3EC5-4F94-8B5C-7086FA34F02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BarlowMedium-boldItalic.fntdata"/><Relationship Id="rId83" Type="http://schemas.openxmlformats.org/officeDocument/2006/relationships/font" Target="fonts/BarlowMedium-italic.fntdata"/><Relationship Id="rId42" Type="http://schemas.openxmlformats.org/officeDocument/2006/relationships/slide" Target="slides/slide35.xml"/><Relationship Id="rId86" Type="http://schemas.openxmlformats.org/officeDocument/2006/relationships/font" Target="fonts/Rubik-bold.fntdata"/><Relationship Id="rId41" Type="http://schemas.openxmlformats.org/officeDocument/2006/relationships/slide" Target="slides/slide34.xml"/><Relationship Id="rId85" Type="http://schemas.openxmlformats.org/officeDocument/2006/relationships/font" Target="fonts/Rubik-regular.fntdata"/><Relationship Id="rId44" Type="http://schemas.openxmlformats.org/officeDocument/2006/relationships/slide" Target="slides/slide37.xml"/><Relationship Id="rId88" Type="http://schemas.openxmlformats.org/officeDocument/2006/relationships/font" Target="fonts/Rubik-boldItalic.fntdata"/><Relationship Id="rId43" Type="http://schemas.openxmlformats.org/officeDocument/2006/relationships/slide" Target="slides/slide36.xml"/><Relationship Id="rId87" Type="http://schemas.openxmlformats.org/officeDocument/2006/relationships/font" Target="fonts/Rubik-italic.fntdata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9" Type="http://schemas.openxmlformats.org/officeDocument/2006/relationships/font" Target="fonts/Oswald-regular.fntdata"/><Relationship Id="rId80" Type="http://schemas.openxmlformats.org/officeDocument/2006/relationships/font" Target="fonts/Quicksand-bold.fntdata"/><Relationship Id="rId82" Type="http://schemas.openxmlformats.org/officeDocument/2006/relationships/font" Target="fonts/BarlowMedium-bold.fntdata"/><Relationship Id="rId81" Type="http://schemas.openxmlformats.org/officeDocument/2006/relationships/font" Target="fonts/BarlowMedium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ArchitectsDaughter-regular.fntdata"/><Relationship Id="rId47" Type="http://schemas.openxmlformats.org/officeDocument/2006/relationships/slide" Target="slides/slide40.xml"/><Relationship Id="rId49" Type="http://schemas.openxmlformats.org/officeDocument/2006/relationships/font" Target="fonts/Barlow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SourceCodePro-italic.fntdata"/><Relationship Id="rId72" Type="http://schemas.openxmlformats.org/officeDocument/2006/relationships/font" Target="fonts/SourceCodePro-bold.fntdata"/><Relationship Id="rId31" Type="http://schemas.openxmlformats.org/officeDocument/2006/relationships/slide" Target="slides/slide24.xml"/><Relationship Id="rId75" Type="http://schemas.openxmlformats.org/officeDocument/2006/relationships/font" Target="fonts/MontserratMedium-regular.fntdata"/><Relationship Id="rId30" Type="http://schemas.openxmlformats.org/officeDocument/2006/relationships/slide" Target="slides/slide23.xml"/><Relationship Id="rId74" Type="http://schemas.openxmlformats.org/officeDocument/2006/relationships/font" Target="fonts/SourceCodePro-boldItalic.fntdata"/><Relationship Id="rId33" Type="http://schemas.openxmlformats.org/officeDocument/2006/relationships/slide" Target="slides/slide26.xml"/><Relationship Id="rId77" Type="http://schemas.openxmlformats.org/officeDocument/2006/relationships/font" Target="fonts/MontserratMedium-italic.fntdata"/><Relationship Id="rId32" Type="http://schemas.openxmlformats.org/officeDocument/2006/relationships/slide" Target="slides/slide25.xml"/><Relationship Id="rId76" Type="http://schemas.openxmlformats.org/officeDocument/2006/relationships/font" Target="fonts/MontserratMedium-bold.fntdata"/><Relationship Id="rId35" Type="http://schemas.openxmlformats.org/officeDocument/2006/relationships/slide" Target="slides/slide28.xml"/><Relationship Id="rId79" Type="http://schemas.openxmlformats.org/officeDocument/2006/relationships/font" Target="fonts/Quicksand-regular.fntdata"/><Relationship Id="rId34" Type="http://schemas.openxmlformats.org/officeDocument/2006/relationships/slide" Target="slides/slide27.xml"/><Relationship Id="rId78" Type="http://schemas.openxmlformats.org/officeDocument/2006/relationships/font" Target="fonts/MontserratMedium-boldItalic.fntdata"/><Relationship Id="rId71" Type="http://schemas.openxmlformats.org/officeDocument/2006/relationships/font" Target="fonts/SourceCodePro-regular.fntdata"/><Relationship Id="rId70" Type="http://schemas.openxmlformats.org/officeDocument/2006/relationships/font" Target="fonts/Montserrat-boldItalic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Roboto-boldItalic.fntdata"/><Relationship Id="rId61" Type="http://schemas.openxmlformats.org/officeDocument/2006/relationships/font" Target="fonts/Roboto-italic.fntdata"/><Relationship Id="rId20" Type="http://schemas.openxmlformats.org/officeDocument/2006/relationships/slide" Target="slides/slide13.xml"/><Relationship Id="rId64" Type="http://schemas.openxmlformats.org/officeDocument/2006/relationships/font" Target="fonts/Arimo-bold.fntdata"/><Relationship Id="rId63" Type="http://schemas.openxmlformats.org/officeDocument/2006/relationships/font" Target="fonts/Arimo-regular.fntdata"/><Relationship Id="rId22" Type="http://schemas.openxmlformats.org/officeDocument/2006/relationships/slide" Target="slides/slide15.xml"/><Relationship Id="rId66" Type="http://schemas.openxmlformats.org/officeDocument/2006/relationships/font" Target="fonts/Arimo-boldItalic.fntdata"/><Relationship Id="rId21" Type="http://schemas.openxmlformats.org/officeDocument/2006/relationships/slide" Target="slides/slide14.xml"/><Relationship Id="rId65" Type="http://schemas.openxmlformats.org/officeDocument/2006/relationships/font" Target="fonts/Arimo-italic.fntdata"/><Relationship Id="rId24" Type="http://schemas.openxmlformats.org/officeDocument/2006/relationships/slide" Target="slides/slide17.xml"/><Relationship Id="rId68" Type="http://schemas.openxmlformats.org/officeDocument/2006/relationships/font" Target="fonts/Montserrat-bold.fntdata"/><Relationship Id="rId23" Type="http://schemas.openxmlformats.org/officeDocument/2006/relationships/slide" Target="slides/slide16.xml"/><Relationship Id="rId67" Type="http://schemas.openxmlformats.org/officeDocument/2006/relationships/font" Target="fonts/Montserrat-regular.fntdata"/><Relationship Id="rId60" Type="http://schemas.openxmlformats.org/officeDocument/2006/relationships/font" Target="fonts/Roboto-bold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Montserrat-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Barlow-italic.fntdata"/><Relationship Id="rId50" Type="http://schemas.openxmlformats.org/officeDocument/2006/relationships/font" Target="fonts/Barlow-bold.fntdata"/><Relationship Id="rId94" Type="http://schemas.openxmlformats.org/officeDocument/2006/relationships/font" Target="fonts/OpenSans-boldItalic.fntdata"/><Relationship Id="rId53" Type="http://schemas.openxmlformats.org/officeDocument/2006/relationships/font" Target="fonts/RubikMedium-regular.fntdata"/><Relationship Id="rId52" Type="http://schemas.openxmlformats.org/officeDocument/2006/relationships/font" Target="fonts/Barlow-boldItalic.fntdata"/><Relationship Id="rId11" Type="http://schemas.openxmlformats.org/officeDocument/2006/relationships/slide" Target="slides/slide4.xml"/><Relationship Id="rId55" Type="http://schemas.openxmlformats.org/officeDocument/2006/relationships/font" Target="fonts/RubikMedium-italic.fntdata"/><Relationship Id="rId10" Type="http://schemas.openxmlformats.org/officeDocument/2006/relationships/slide" Target="slides/slide3.xml"/><Relationship Id="rId54" Type="http://schemas.openxmlformats.org/officeDocument/2006/relationships/font" Target="fonts/RubikMedium-bold.fntdata"/><Relationship Id="rId13" Type="http://schemas.openxmlformats.org/officeDocument/2006/relationships/slide" Target="slides/slide6.xml"/><Relationship Id="rId57" Type="http://schemas.openxmlformats.org/officeDocument/2006/relationships/font" Target="fonts/OswaldMedium-regular.fntdata"/><Relationship Id="rId12" Type="http://schemas.openxmlformats.org/officeDocument/2006/relationships/slide" Target="slides/slide5.xml"/><Relationship Id="rId56" Type="http://schemas.openxmlformats.org/officeDocument/2006/relationships/font" Target="fonts/RubikMedium-boldItalic.fntdata"/><Relationship Id="rId91" Type="http://schemas.openxmlformats.org/officeDocument/2006/relationships/font" Target="fonts/OpenSans-regular.fntdata"/><Relationship Id="rId90" Type="http://schemas.openxmlformats.org/officeDocument/2006/relationships/font" Target="fonts/Oswald-bold.fntdata"/><Relationship Id="rId93" Type="http://schemas.openxmlformats.org/officeDocument/2006/relationships/font" Target="fonts/OpenSans-italic.fntdata"/><Relationship Id="rId92" Type="http://schemas.openxmlformats.org/officeDocument/2006/relationships/font" Target="fonts/OpenSans-bold.fntdata"/><Relationship Id="rId15" Type="http://schemas.openxmlformats.org/officeDocument/2006/relationships/slide" Target="slides/slide8.xml"/><Relationship Id="rId59" Type="http://schemas.openxmlformats.org/officeDocument/2006/relationships/font" Target="fonts/Roboto-regular.fntdata"/><Relationship Id="rId14" Type="http://schemas.openxmlformats.org/officeDocument/2006/relationships/slide" Target="slides/slide7.xml"/><Relationship Id="rId58" Type="http://schemas.openxmlformats.org/officeDocument/2006/relationships/font" Target="fonts/OswaldMedium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55d87b1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55d87b1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633d7e3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633d7e3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cefc4f8c7e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cefc4f8c7e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59fc595d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59fc595d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6190c044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6190c044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cefc4f8c7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cefc4f8c7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efc4f8c7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efc4f8c7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6190c044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6190c044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6190c0445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56190c044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7c895cec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57c895cec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7c9075d1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57c9075d1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374c0cb0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374c0cb0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7c9075d1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57c9075d1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4677af8aa3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4677af8aa3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4677af8aa3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4677af8aa3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4677af8aa3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4677af8aa3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4677af8aa3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4677af8aa3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4677af8aa3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4677af8aa3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4677af8aa3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4677af8aa3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4677af8aa3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4677af8aa3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677af8aa3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677af8aa3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4677af8aa3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4677af8aa3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55d87b1a1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55d87b1a1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57c895cec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57c895cec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5633d7e3d9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5633d7e3d9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5633d7e3d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5633d7e3d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57c9075d1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57c9075d1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57c9075d1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57c9075d1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57c895cec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57c895cec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57c895cec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57c895cec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57c895cec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57c895cec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57c895cec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57c895cec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633d7e3d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5633d7e3d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471bbe878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471bbe878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57c895cec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57c895cec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59fc595d3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59fc595d3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Directly from slide…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Obvious, right?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9fc595d3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9fc595d3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59fc595d3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59fc595d3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59fc595d3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59fc595d3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59fc595d3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559fc595d3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10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8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Font typeface="Architects Daughter"/>
              <a:buNone/>
              <a:defRPr sz="4800">
                <a:latin typeface="Architects Daughter"/>
                <a:ea typeface="Architects Daughter"/>
                <a:cs typeface="Architects Daughter"/>
                <a:sym typeface="Architects Daugh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Quicksand"/>
              <a:buNone/>
              <a:defRPr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Architects Daughter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Architects Daughter"/>
              <a:buNone/>
              <a:defRPr>
                <a:latin typeface="Architects Daughter"/>
                <a:ea typeface="Architects Daughter"/>
                <a:cs typeface="Architects Daughter"/>
                <a:sym typeface="Architects Daugh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Architects Daughter"/>
              <a:buNone/>
              <a:defRPr>
                <a:latin typeface="Architects Daughter"/>
                <a:ea typeface="Architects Daughter"/>
                <a:cs typeface="Architects Daughter"/>
                <a:sym typeface="Architects Daugh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Architects Daughter"/>
              <a:buNone/>
              <a:defRPr>
                <a:latin typeface="Architects Daughter"/>
                <a:ea typeface="Architects Daughter"/>
                <a:cs typeface="Architects Daughter"/>
                <a:sym typeface="Architects Daugh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Architects Daughter"/>
              <a:buNone/>
              <a:defRPr>
                <a:latin typeface="Architects Daughter"/>
                <a:ea typeface="Architects Daughter"/>
                <a:cs typeface="Architects Daughter"/>
                <a:sym typeface="Architects Daugh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Architects Daughter"/>
              <a:buNone/>
              <a:defRPr>
                <a:latin typeface="Architects Daughter"/>
                <a:ea typeface="Architects Daughter"/>
                <a:cs typeface="Architects Daughter"/>
                <a:sym typeface="Architects Daugh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Architects Daughter"/>
              <a:buNone/>
              <a:defRPr>
                <a:latin typeface="Architects Daughter"/>
                <a:ea typeface="Architects Daughter"/>
                <a:cs typeface="Architects Daughter"/>
                <a:sym typeface="Architects Daugh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Architects Daughter"/>
              <a:buNone/>
              <a:defRPr>
                <a:latin typeface="Architects Daughter"/>
                <a:ea typeface="Architects Daughter"/>
                <a:cs typeface="Architects Daughter"/>
                <a:sym typeface="Architects Daugh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Architects Daughter"/>
              <a:buNone/>
              <a:defRPr>
                <a:latin typeface="Architects Daughter"/>
                <a:ea typeface="Architects Daughter"/>
                <a:cs typeface="Architects Daughter"/>
                <a:sym typeface="Architects Daughter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245400" y="1221839"/>
            <a:ext cx="52269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Font typeface="Quicksand"/>
              <a:buChar char="●"/>
              <a:defRPr sz="2000">
                <a:latin typeface="Arimo"/>
                <a:ea typeface="Arimo"/>
                <a:cs typeface="Arimo"/>
                <a:sym typeface="Arim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Char char="○"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Char char="■"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●"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○"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■"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■"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Architects Daughter"/>
              <a:buNone/>
              <a:defRPr>
                <a:latin typeface="Architects Daughter"/>
                <a:ea typeface="Architects Daughter"/>
                <a:cs typeface="Architects Daughter"/>
                <a:sym typeface="Architects Daugh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Font typeface="Quicksand"/>
              <a:buChar char="●"/>
              <a:defRPr>
                <a:latin typeface="Quicksand"/>
                <a:ea typeface="Quicksand"/>
                <a:cs typeface="Quicksand"/>
                <a:sym typeface="Quicksand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Char char="○"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Char char="■"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●"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○"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■"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●"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○"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■"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Font typeface="Quicksand"/>
              <a:buChar char="●"/>
              <a:defRPr>
                <a:latin typeface="Quicksand"/>
                <a:ea typeface="Quicksand"/>
                <a:cs typeface="Quicksand"/>
                <a:sym typeface="Quicksand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Char char="○"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Char char="■"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●"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○"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■"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●"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○"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■"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Architects Daughter"/>
              <a:buNone/>
              <a:defRPr>
                <a:latin typeface="Architects Daughter"/>
                <a:ea typeface="Architects Daughter"/>
                <a:cs typeface="Architects Daughter"/>
                <a:sym typeface="Architects Daugh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1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4200"/>
              <a:buFont typeface="Oswald Medium"/>
              <a:buNone/>
              <a:defRPr sz="4200">
                <a:solidFill>
                  <a:srgbClr val="351C75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1" name="Google Shape;81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400">
                <a:latin typeface="Rubik"/>
                <a:ea typeface="Rubik"/>
                <a:cs typeface="Rubik"/>
                <a:sym typeface="Rubi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2" name="Google Shape;8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400"/>
              <a:buFont typeface="Open Sans"/>
              <a:buNone/>
              <a:defRPr sz="3400"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400"/>
              <a:buFont typeface="Open Sans"/>
              <a:buNone/>
              <a:defRPr sz="3400"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400"/>
              <a:buFont typeface="Open Sans"/>
              <a:buNone/>
              <a:defRPr sz="3400"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400"/>
              <a:buFont typeface="Open Sans"/>
              <a:buNone/>
              <a:defRPr sz="3400"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400"/>
              <a:buFont typeface="Open Sans"/>
              <a:buNone/>
              <a:defRPr sz="3400"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400"/>
              <a:buFont typeface="Open Sans"/>
              <a:buNone/>
              <a:defRPr sz="3400"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400"/>
              <a:buFont typeface="Open Sans"/>
              <a:buNone/>
              <a:defRPr sz="3400"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400"/>
              <a:buFont typeface="Open Sans"/>
              <a:buNone/>
              <a:defRPr sz="34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5" name="Google Shape;8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rthwestern - Slides" type="tx">
  <p:cSld name="TITLE_AND_BOD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" name="Google Shape;8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89" name="Google Shape;8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rthwestern Template" type="twoColTx">
  <p:cSld name="TITLE_AND_TWO_COLUMNS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" name="Google Shape;92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ubik"/>
              <a:buChar char="●"/>
              <a:defRPr sz="1400">
                <a:latin typeface="Rubik"/>
                <a:ea typeface="Rubik"/>
                <a:cs typeface="Rubik"/>
                <a:sym typeface="Rubik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○"/>
              <a:defRPr sz="1200"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■"/>
              <a:defRPr sz="1200"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●"/>
              <a:defRPr sz="1200"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○"/>
              <a:defRPr sz="1200">
                <a:latin typeface="Rubik"/>
                <a:ea typeface="Rubik"/>
                <a:cs typeface="Rubik"/>
                <a:sym typeface="Rubik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■"/>
              <a:defRPr sz="1200">
                <a:latin typeface="Rubik"/>
                <a:ea typeface="Rubik"/>
                <a:cs typeface="Rubik"/>
                <a:sym typeface="Rubik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●"/>
              <a:defRPr sz="1200">
                <a:latin typeface="Rubik"/>
                <a:ea typeface="Rubik"/>
                <a:cs typeface="Rubik"/>
                <a:sym typeface="Rubik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○"/>
              <a:defRPr sz="1200">
                <a:latin typeface="Rubik"/>
                <a:ea typeface="Rubik"/>
                <a:cs typeface="Rubik"/>
                <a:sym typeface="Rubik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Rubik"/>
              <a:buChar char="■"/>
              <a:defRPr sz="12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3" name="Google Shape;93;p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ubik"/>
              <a:buChar char="●"/>
              <a:defRPr sz="1400">
                <a:latin typeface="Rubik"/>
                <a:ea typeface="Rubik"/>
                <a:cs typeface="Rubik"/>
                <a:sym typeface="Rubik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○"/>
              <a:defRPr sz="1200"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■"/>
              <a:defRPr sz="1200"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●"/>
              <a:defRPr sz="1200"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○"/>
              <a:defRPr sz="1200">
                <a:latin typeface="Rubik"/>
                <a:ea typeface="Rubik"/>
                <a:cs typeface="Rubik"/>
                <a:sym typeface="Rubik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■"/>
              <a:defRPr sz="1200">
                <a:latin typeface="Rubik"/>
                <a:ea typeface="Rubik"/>
                <a:cs typeface="Rubik"/>
                <a:sym typeface="Rubik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●"/>
              <a:defRPr sz="1200">
                <a:latin typeface="Rubik"/>
                <a:ea typeface="Rubik"/>
                <a:cs typeface="Rubik"/>
                <a:sym typeface="Rubik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○"/>
              <a:defRPr sz="1200">
                <a:latin typeface="Rubik"/>
                <a:ea typeface="Rubik"/>
                <a:cs typeface="Rubik"/>
                <a:sym typeface="Rubik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Rubik"/>
              <a:buChar char="■"/>
              <a:defRPr sz="12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" name="Google Shape;100;p2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Rubik"/>
              <a:buChar char="●"/>
              <a:defRPr sz="1200">
                <a:latin typeface="Rubik"/>
                <a:ea typeface="Rubik"/>
                <a:cs typeface="Rubik"/>
                <a:sym typeface="Rubik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○"/>
              <a:defRPr sz="1200">
                <a:latin typeface="Rubik"/>
                <a:ea typeface="Rubik"/>
                <a:cs typeface="Rubik"/>
                <a:sym typeface="Rubik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■"/>
              <a:defRPr sz="1200">
                <a:latin typeface="Rubik"/>
                <a:ea typeface="Rubik"/>
                <a:cs typeface="Rubik"/>
                <a:sym typeface="Rubik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●"/>
              <a:defRPr sz="1200">
                <a:latin typeface="Rubik"/>
                <a:ea typeface="Rubik"/>
                <a:cs typeface="Rubik"/>
                <a:sym typeface="Rubik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○"/>
              <a:defRPr sz="1200">
                <a:latin typeface="Rubik"/>
                <a:ea typeface="Rubik"/>
                <a:cs typeface="Rubik"/>
                <a:sym typeface="Rubik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■"/>
              <a:defRPr sz="1200">
                <a:latin typeface="Rubik"/>
                <a:ea typeface="Rubik"/>
                <a:cs typeface="Rubik"/>
                <a:sym typeface="Rubik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●"/>
              <a:defRPr sz="1200">
                <a:latin typeface="Rubik"/>
                <a:ea typeface="Rubik"/>
                <a:cs typeface="Rubik"/>
                <a:sym typeface="Rubik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○"/>
              <a:defRPr sz="1200">
                <a:latin typeface="Rubik"/>
                <a:ea typeface="Rubik"/>
                <a:cs typeface="Rubik"/>
                <a:sym typeface="Rubik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Rubik"/>
              <a:buChar char="■"/>
              <a:defRPr sz="1200"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" name="Google Shape;10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Font typeface="Oswald"/>
              <a:buNone/>
              <a:defRPr sz="38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8" name="Google Shape;108;p2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ubik"/>
              <a:buNone/>
              <a:defRPr sz="2100">
                <a:latin typeface="Rubik"/>
                <a:ea typeface="Rubik"/>
                <a:cs typeface="Rubik"/>
                <a:sym typeface="Rubi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9" name="Google Shape;109;p2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10" name="Google Shape;11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</a:lstStyle>
          <a:p/>
        </p:txBody>
      </p:sp>
      <p:sp>
        <p:nvSpPr>
          <p:cNvPr id="113" name="Google Shape;11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6" name="Google Shape;116;p3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17" name="Google Shape;11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2"/>
          <p:cNvSpPr txBox="1"/>
          <p:nvPr>
            <p:ph type="title"/>
          </p:nvPr>
        </p:nvSpPr>
        <p:spPr>
          <a:xfrm>
            <a:off x="457200" y="368972"/>
            <a:ext cx="82296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i="0" sz="4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22" name="Google Shape;122;p32"/>
          <p:cNvSpPr txBox="1"/>
          <p:nvPr>
            <p:ph idx="1" type="body"/>
          </p:nvPr>
        </p:nvSpPr>
        <p:spPr>
          <a:xfrm>
            <a:off x="457200" y="1208942"/>
            <a:ext cx="8229600" cy="3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marR="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  <a:defRPr b="0" i="0" sz="2200" u="none" cap="none" strike="noStrike">
                <a:solidFill>
                  <a:schemeClr val="dk1"/>
                </a:solidFill>
              </a:defRPr>
            </a:lvl1pPr>
            <a:lvl2pPr indent="-3683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lphaLcPeriod"/>
              <a:defRPr i="0" sz="2200" u="none" cap="none" strike="noStrike">
                <a:solidFill>
                  <a:schemeClr val="dk1"/>
                </a:solidFill>
              </a:defRPr>
            </a:lvl2pPr>
            <a:lvl3pPr indent="-355600" lvl="2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romanLcPeriod"/>
              <a:defRPr i="0" sz="2000" u="none" cap="none" strike="noStrike">
                <a:solidFill>
                  <a:schemeClr val="dk1"/>
                </a:solidFill>
              </a:defRPr>
            </a:lvl3pPr>
            <a:lvl4pPr indent="-355600" lvl="3" marL="1828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  <a:defRPr i="0" sz="2000" u="none" cap="none" strike="noStrike">
                <a:solidFill>
                  <a:schemeClr val="dk1"/>
                </a:solidFill>
              </a:defRPr>
            </a:lvl4pPr>
            <a:lvl5pPr indent="-355600" lvl="4" marL="22860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lphaLcPeriod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romanLcPeriod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lphaLcPeriod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Arial"/>
              <a:buAutoNum type="romanLcPeriod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AutoNum type="arabicPeriod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400"/>
              <a:buAutoNum type="alphaLcPeriod"/>
              <a:defRPr sz="1600"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4251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chitects Daughter"/>
              <a:buNone/>
              <a:defRPr b="1" sz="3600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Char char="●"/>
              <a:defRPr sz="3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icksand"/>
              <a:buChar char="○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icksand"/>
              <a:buChar char="■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" name="Google Shape;7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ubik"/>
              <a:buChar char="●"/>
              <a:defRPr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ubik"/>
              <a:buChar char="○"/>
              <a:defRPr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ubik"/>
              <a:buChar char="■"/>
              <a:defRPr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ubik"/>
              <a:buChar char="●"/>
              <a:defRPr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ubik"/>
              <a:buChar char="○"/>
              <a:defRPr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ubik"/>
              <a:buChar char="■"/>
              <a:defRPr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ubik"/>
              <a:buChar char="●"/>
              <a:defRPr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ubik"/>
              <a:buChar char="○"/>
              <a:defRPr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ubik"/>
              <a:buChar char="■"/>
              <a:defRPr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csci-185.github.io/spring2023/lectures/topic05" TargetMode="External"/><Relationship Id="rId4" Type="http://schemas.openxmlformats.org/officeDocument/2006/relationships/hyperlink" Target="https://csci-185.github.io/spring2023/assignments/quiz-01" TargetMode="External"/><Relationship Id="rId5" Type="http://schemas.openxmlformats.org/officeDocument/2006/relationships/hyperlink" Target="https://csci-185.github.io/spring2023/assignments/hw02" TargetMode="External"/><Relationship Id="rId6" Type="http://schemas.openxmlformats.org/officeDocument/2006/relationships/hyperlink" Target="https://csci-185.github.io/spring2023/assignments/hw03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codepen.io/vanwars/pen/MazZqr?editors=110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codepen.io/vanwars/pen/qOQgjE?editors=110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csci-185.github.io/spring2023/css-reference/selectors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odepen.io/vanwars/pen/LYdvXra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Relationship Id="rId4" Type="http://schemas.openxmlformats.org/officeDocument/2006/relationships/hyperlink" Target="http://www.w3schools.com/css/css_boxmodel.asp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codepen.io/vanwars/pen/WWRqRY?editors=0100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codepen.io/vanwars/pen/WWRqRY?editors=0100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codepen.io/vanwars/pen/WWRqRY?editors=0100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www.w3.org/TR/CSS21/propidx.html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csci-185.github.io/fall2022/css-reference/fonts/" TargetMode="External"/><Relationship Id="rId4" Type="http://schemas.openxmlformats.org/officeDocument/2006/relationships/hyperlink" Target="https://csci-185.github.io/fall2022/css-reference/color/" TargetMode="External"/><Relationship Id="rId5" Type="http://schemas.openxmlformats.org/officeDocument/2006/relationships/hyperlink" Target="https://csci-185.github.io/fall2022/css-reference/box-model/" TargetMode="External"/><Relationship Id="rId6" Type="http://schemas.openxmlformats.org/officeDocument/2006/relationships/hyperlink" Target="https://www.w3schools.com/css/css_pseudo_classes.asp" TargetMode="External"/><Relationship Id="rId7" Type="http://schemas.openxmlformats.org/officeDocument/2006/relationships/hyperlink" Target="https://www.w3schools.com/css/css_pseudo_classes.asp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codepen.io/pen/?editors=1000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Intro to CSS &amp; the DOM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29" name="Google Shape;129;p33"/>
          <p:cNvSpPr txBox="1"/>
          <p:nvPr>
            <p:ph idx="1" type="subTitle"/>
          </p:nvPr>
        </p:nvSpPr>
        <p:spPr>
          <a:xfrm>
            <a:off x="311700" y="2834125"/>
            <a:ext cx="8520600" cy="10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CSCI 185, Spring 2023</a:t>
            </a:r>
            <a:br>
              <a:rPr lang="en"/>
            </a:br>
            <a:r>
              <a:rPr lang="en"/>
              <a:t>Intro to Computer Programming for the Web</a:t>
            </a:r>
            <a:endParaRPr/>
          </a:p>
        </p:txBody>
      </p:sp>
      <p:sp>
        <p:nvSpPr>
          <p:cNvPr id="130" name="Google Shape;13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228" name="Google Shape;228;p42"/>
          <p:cNvSpPr txBox="1"/>
          <p:nvPr>
            <p:ph idx="1" type="body"/>
          </p:nvPr>
        </p:nvSpPr>
        <p:spPr>
          <a:xfrm>
            <a:off x="311700" y="1152475"/>
            <a:ext cx="8520600" cy="3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Montserrat"/>
              <a:buAutoNum type="arabicPeriod"/>
            </a:pPr>
            <a:r>
              <a:rPr lang="en">
                <a:solidFill>
                  <a:srgbClr val="B7B7B7"/>
                </a:solidFill>
              </a:rPr>
              <a:t>The DOM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Montserrat Medium"/>
              <a:buAutoNum type="arabicPeriod"/>
            </a:pPr>
            <a:r>
              <a:rPr lang="en">
                <a:solidFill>
                  <a:srgbClr val="1155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Intro to CSS</a:t>
            </a:r>
            <a:endParaRPr>
              <a:solidFill>
                <a:srgbClr val="1155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Selectors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The box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Specificity and the cascade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Some common properties</a:t>
            </a:r>
            <a:endParaRPr/>
          </a:p>
        </p:txBody>
      </p:sp>
      <p:sp>
        <p:nvSpPr>
          <p:cNvPr id="229" name="Google Shape;22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how do you make </a:t>
            </a:r>
            <a:r>
              <a:rPr lang="en"/>
              <a:t>stuff</a:t>
            </a:r>
            <a:r>
              <a:rPr lang="en"/>
              <a:t> look nice?</a:t>
            </a:r>
            <a:endParaRPr/>
          </a:p>
        </p:txBody>
      </p:sp>
      <p:sp>
        <p:nvSpPr>
          <p:cNvPr id="235" name="Google Shape;23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6" name="Google Shape;236;p43"/>
          <p:cNvPicPr preferRelativeResize="0"/>
          <p:nvPr/>
        </p:nvPicPr>
        <p:blipFill rotWithShape="1">
          <a:blip r:embed="rId3">
            <a:alphaModFix/>
          </a:blip>
          <a:srcRect b="0" l="0" r="29468" t="0"/>
          <a:stretch/>
        </p:blipFill>
        <p:spPr>
          <a:xfrm>
            <a:off x="145013" y="1279450"/>
            <a:ext cx="8853977" cy="329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Files: Style &amp; Layout</a:t>
            </a:r>
            <a:endParaRPr/>
          </a:p>
        </p:txBody>
      </p:sp>
      <p:sp>
        <p:nvSpPr>
          <p:cNvPr id="242" name="Google Shape;242;p44"/>
          <p:cNvSpPr txBox="1"/>
          <p:nvPr>
            <p:ph idx="1" type="body"/>
          </p:nvPr>
        </p:nvSpPr>
        <p:spPr>
          <a:xfrm>
            <a:off x="311700" y="1152475"/>
            <a:ext cx="8520600" cy="3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Controls the page style &amp; layout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Stylesheets can either be internal (within style tags) or external (in a separate *.css file)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You can include as many stylesheets as you want!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1 at 8.23.45 AM.png" id="247" name="Google Shape;247;p45"/>
          <p:cNvPicPr preferRelativeResize="0"/>
          <p:nvPr/>
        </p:nvPicPr>
        <p:blipFill rotWithShape="1">
          <a:blip r:embed="rId3">
            <a:alphaModFix/>
          </a:blip>
          <a:srcRect b="26259" l="0" r="13562" t="0"/>
          <a:stretch/>
        </p:blipFill>
        <p:spPr>
          <a:xfrm>
            <a:off x="0" y="1716150"/>
            <a:ext cx="5872652" cy="342734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5"/>
          <p:cNvSpPr txBox="1"/>
          <p:nvPr>
            <p:ph type="title"/>
          </p:nvPr>
        </p:nvSpPr>
        <p:spPr>
          <a:xfrm>
            <a:off x="457200" y="365576"/>
            <a:ext cx="8229600" cy="6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>
                <a:latin typeface="Oswald"/>
                <a:ea typeface="Oswald"/>
                <a:cs typeface="Oswald"/>
                <a:sym typeface="Oswald"/>
              </a:rPr>
              <a:t>How to include</a:t>
            </a:r>
            <a:r>
              <a:rPr b="0" lang="en" sz="2800">
                <a:latin typeface="Oswald"/>
                <a:ea typeface="Oswald"/>
                <a:cs typeface="Oswald"/>
                <a:sym typeface="Oswald"/>
              </a:rPr>
              <a:t> a stylesheet in your HTML</a:t>
            </a:r>
            <a:endParaRPr b="0" sz="2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9" name="Google Shape;249;p45"/>
          <p:cNvSpPr/>
          <p:nvPr/>
        </p:nvSpPr>
        <p:spPr>
          <a:xfrm>
            <a:off x="606050" y="2246575"/>
            <a:ext cx="3000300" cy="2832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5"/>
          <p:cNvSpPr txBox="1"/>
          <p:nvPr/>
        </p:nvSpPr>
        <p:spPr>
          <a:xfrm>
            <a:off x="6348025" y="3359450"/>
            <a:ext cx="24813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External stylesheets are stored in a separate *.css</a:t>
            </a:r>
            <a:endParaRPr>
              <a:solidFill>
                <a:srgbClr val="CC0000"/>
              </a:solidFill>
            </a:endParaRPr>
          </a:p>
        </p:txBody>
      </p:sp>
      <p:pic>
        <p:nvPicPr>
          <p:cNvPr descr="Screen Shot 2015-11-11 at 8.26.09 AM.png" id="251" name="Google Shape;251;p45"/>
          <p:cNvPicPr preferRelativeResize="0"/>
          <p:nvPr/>
        </p:nvPicPr>
        <p:blipFill rotWithShape="1">
          <a:blip r:embed="rId4">
            <a:alphaModFix/>
          </a:blip>
          <a:srcRect b="0" l="0" r="36269" t="11652"/>
          <a:stretch/>
        </p:blipFill>
        <p:spPr>
          <a:xfrm>
            <a:off x="6088525" y="1768825"/>
            <a:ext cx="3000299" cy="151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5"/>
          <p:cNvSpPr/>
          <p:nvPr/>
        </p:nvSpPr>
        <p:spPr>
          <a:xfrm>
            <a:off x="6101300" y="1684275"/>
            <a:ext cx="3000300" cy="16752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3" name="Google Shape;253;p45"/>
          <p:cNvCxnSpPr>
            <a:stCxn id="249" idx="3"/>
            <a:endCxn id="252" idx="1"/>
          </p:cNvCxnSpPr>
          <p:nvPr/>
        </p:nvCxnSpPr>
        <p:spPr>
          <a:xfrm>
            <a:off x="3606350" y="2388175"/>
            <a:ext cx="2495100" cy="1338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6"/>
          <p:cNvSpPr txBox="1"/>
          <p:nvPr>
            <p:ph idx="1" type="body"/>
          </p:nvPr>
        </p:nvSpPr>
        <p:spPr>
          <a:xfrm>
            <a:off x="934075" y="1530025"/>
            <a:ext cx="3554400" cy="3542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ubik"/>
                <a:ea typeface="Rubik"/>
                <a:cs typeface="Rubik"/>
                <a:sym typeface="Rubik"/>
              </a:rPr>
              <a:t>body {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ubik"/>
                <a:ea typeface="Rubik"/>
                <a:cs typeface="Rubik"/>
                <a:sym typeface="Rubik"/>
              </a:rPr>
              <a:t>	</a:t>
            </a:r>
            <a:r>
              <a:rPr lang="en" sz="1600">
                <a:solidFill>
                  <a:srgbClr val="3D85C6"/>
                </a:solidFill>
                <a:latin typeface="Rubik"/>
                <a:ea typeface="Rubik"/>
                <a:cs typeface="Rubik"/>
                <a:sym typeface="Rubik"/>
              </a:rPr>
              <a:t>color</a:t>
            </a:r>
            <a:r>
              <a:rPr lang="en" sz="1600">
                <a:latin typeface="Rubik"/>
                <a:ea typeface="Rubik"/>
                <a:cs typeface="Rubik"/>
                <a:sym typeface="Rubik"/>
              </a:rPr>
              <a:t>: </a:t>
            </a:r>
            <a:r>
              <a:rPr lang="en" sz="1600">
                <a:solidFill>
                  <a:srgbClr val="6AA84F"/>
                </a:solidFill>
                <a:latin typeface="Rubik"/>
                <a:ea typeface="Rubik"/>
                <a:cs typeface="Rubik"/>
                <a:sym typeface="Rubik"/>
              </a:rPr>
              <a:t>black</a:t>
            </a:r>
            <a:r>
              <a:rPr lang="en" sz="1600">
                <a:latin typeface="Rubik"/>
                <a:ea typeface="Rubik"/>
                <a:cs typeface="Rubik"/>
                <a:sym typeface="Rubik"/>
              </a:rPr>
              <a:t>;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ubik"/>
                <a:ea typeface="Rubik"/>
                <a:cs typeface="Rubik"/>
                <a:sym typeface="Rubik"/>
              </a:rPr>
              <a:t>	</a:t>
            </a:r>
            <a:r>
              <a:rPr lang="en" sz="1600">
                <a:solidFill>
                  <a:srgbClr val="3D85C6"/>
                </a:solidFill>
                <a:latin typeface="Rubik"/>
                <a:ea typeface="Rubik"/>
                <a:cs typeface="Rubik"/>
                <a:sym typeface="Rubik"/>
              </a:rPr>
              <a:t>padding:</a:t>
            </a:r>
            <a:r>
              <a:rPr lang="en" sz="160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" sz="1600">
                <a:solidFill>
                  <a:srgbClr val="6AA84F"/>
                </a:solidFill>
                <a:latin typeface="Rubik"/>
                <a:ea typeface="Rubik"/>
                <a:cs typeface="Rubik"/>
                <a:sym typeface="Rubik"/>
              </a:rPr>
              <a:t>1em;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ubik"/>
                <a:ea typeface="Rubik"/>
                <a:cs typeface="Rubik"/>
                <a:sym typeface="Rubik"/>
              </a:rPr>
              <a:t>}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Rubik"/>
                <a:ea typeface="Rubik"/>
                <a:cs typeface="Rubik"/>
                <a:sym typeface="Rubik"/>
              </a:rPr>
              <a:t>.title-bar { 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D85C6"/>
                </a:solidFill>
                <a:latin typeface="Rubik"/>
                <a:ea typeface="Rubik"/>
                <a:cs typeface="Rubik"/>
                <a:sym typeface="Rubik"/>
              </a:rPr>
              <a:t>padding:</a:t>
            </a:r>
            <a:r>
              <a:rPr lang="en" sz="160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" sz="1600">
                <a:solidFill>
                  <a:srgbClr val="6AA84F"/>
                </a:solidFill>
                <a:latin typeface="Rubik"/>
                <a:ea typeface="Rubik"/>
                <a:cs typeface="Rubik"/>
                <a:sym typeface="Rubik"/>
              </a:rPr>
              <a:t>5px;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D85C6"/>
                </a:solidFill>
                <a:latin typeface="Rubik"/>
                <a:ea typeface="Rubik"/>
                <a:cs typeface="Rubik"/>
                <a:sym typeface="Rubik"/>
              </a:rPr>
              <a:t>font-weight</a:t>
            </a:r>
            <a:r>
              <a:rPr lang="en" sz="1600">
                <a:solidFill>
                  <a:srgbClr val="6AA84F"/>
                </a:solidFill>
                <a:latin typeface="Rubik"/>
                <a:ea typeface="Rubik"/>
                <a:cs typeface="Rubik"/>
                <a:sym typeface="Rubik"/>
              </a:rPr>
              <a:t>: bold;</a:t>
            </a:r>
            <a:r>
              <a:rPr lang="en" sz="1600">
                <a:latin typeface="Rubik"/>
                <a:ea typeface="Rubik"/>
                <a:cs typeface="Rubik"/>
                <a:sym typeface="Rubik"/>
              </a:rPr>
              <a:t> 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ubik"/>
                <a:ea typeface="Rubik"/>
                <a:cs typeface="Rubik"/>
                <a:sym typeface="Rubik"/>
              </a:rPr>
              <a:t>}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Rubik"/>
                <a:ea typeface="Rubik"/>
                <a:cs typeface="Rubik"/>
                <a:sym typeface="Rubik"/>
              </a:rPr>
              <a:t>#profile { 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D85C6"/>
                </a:solidFill>
                <a:latin typeface="Rubik"/>
                <a:ea typeface="Rubik"/>
                <a:cs typeface="Rubik"/>
                <a:sym typeface="Rubik"/>
              </a:rPr>
              <a:t>background-color:</a:t>
            </a:r>
            <a:r>
              <a:rPr lang="en" sz="160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" sz="1600">
                <a:solidFill>
                  <a:srgbClr val="6AA84F"/>
                </a:solidFill>
                <a:latin typeface="Rubik"/>
                <a:ea typeface="Rubik"/>
                <a:cs typeface="Rubik"/>
                <a:sym typeface="Rubik"/>
              </a:rPr>
              <a:t>#ddd;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ubik"/>
                <a:ea typeface="Rubik"/>
                <a:cs typeface="Rubik"/>
                <a:sym typeface="Rubik"/>
              </a:rPr>
              <a:t>}</a:t>
            </a:r>
            <a:endParaRPr sz="1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9" name="Google Shape;25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>
                <a:latin typeface="Oswald"/>
                <a:ea typeface="Oswald"/>
                <a:cs typeface="Oswald"/>
                <a:sym typeface="Oswald"/>
              </a:rPr>
              <a:t>Anatomy of a Stylesheet</a:t>
            </a:r>
            <a:endParaRPr b="0" sz="2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0" name="Google Shape;260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sz="1000">
              <a:solidFill>
                <a:schemeClr val="dk2"/>
              </a:solidFill>
            </a:endParaRPr>
          </a:p>
        </p:txBody>
      </p:sp>
      <p:sp>
        <p:nvSpPr>
          <p:cNvPr id="261" name="Google Shape;261;p46"/>
          <p:cNvSpPr txBox="1"/>
          <p:nvPr>
            <p:ph idx="1" type="body"/>
          </p:nvPr>
        </p:nvSpPr>
        <p:spPr>
          <a:xfrm>
            <a:off x="5677250" y="1783950"/>
            <a:ext cx="2724300" cy="1575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Barlow Medium"/>
                <a:ea typeface="Barlow Medium"/>
                <a:cs typeface="Barlow Medium"/>
                <a:sym typeface="Barlow Medium"/>
              </a:rPr>
              <a:t>Stylesheets are comprised </a:t>
            </a:r>
            <a:br>
              <a:rPr lang="en" sz="2600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2600">
                <a:latin typeface="Barlow Medium"/>
                <a:ea typeface="Barlow Medium"/>
                <a:cs typeface="Barlow Medium"/>
                <a:sym typeface="Barlow Medium"/>
              </a:rPr>
              <a:t>of rulesets</a:t>
            </a:r>
            <a:endParaRPr sz="2600"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grpSp>
        <p:nvGrpSpPr>
          <p:cNvPr id="262" name="Google Shape;262;p46"/>
          <p:cNvGrpSpPr/>
          <p:nvPr/>
        </p:nvGrpSpPr>
        <p:grpSpPr>
          <a:xfrm>
            <a:off x="3105500" y="1523175"/>
            <a:ext cx="2571900" cy="3364350"/>
            <a:chOff x="3105500" y="1523175"/>
            <a:chExt cx="2571900" cy="3364350"/>
          </a:xfrm>
        </p:grpSpPr>
        <p:sp>
          <p:nvSpPr>
            <p:cNvPr id="263" name="Google Shape;263;p46"/>
            <p:cNvSpPr/>
            <p:nvPr/>
          </p:nvSpPr>
          <p:spPr>
            <a:xfrm>
              <a:off x="3105500" y="1523175"/>
              <a:ext cx="218400" cy="1164600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46"/>
            <p:cNvSpPr/>
            <p:nvPr/>
          </p:nvSpPr>
          <p:spPr>
            <a:xfrm>
              <a:off x="3524775" y="2852275"/>
              <a:ext cx="218400" cy="1164600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46"/>
            <p:cNvSpPr/>
            <p:nvPr/>
          </p:nvSpPr>
          <p:spPr>
            <a:xfrm>
              <a:off x="4028975" y="4136625"/>
              <a:ext cx="218400" cy="750900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6" name="Google Shape;266;p46"/>
            <p:cNvCxnSpPr>
              <a:stCxn id="263" idx="1"/>
              <a:endCxn id="261" idx="1"/>
            </p:cNvCxnSpPr>
            <p:nvPr/>
          </p:nvCxnSpPr>
          <p:spPr>
            <a:xfrm>
              <a:off x="3323900" y="2105475"/>
              <a:ext cx="2353500" cy="466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7" name="Google Shape;267;p46"/>
            <p:cNvCxnSpPr>
              <a:stCxn id="264" idx="1"/>
              <a:endCxn id="261" idx="1"/>
            </p:cNvCxnSpPr>
            <p:nvPr/>
          </p:nvCxnSpPr>
          <p:spPr>
            <a:xfrm flipH="1" rot="10800000">
              <a:off x="3743175" y="2571775"/>
              <a:ext cx="1934100" cy="862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8" name="Google Shape;268;p46"/>
            <p:cNvCxnSpPr>
              <a:stCxn id="265" idx="1"/>
              <a:endCxn id="261" idx="1"/>
            </p:cNvCxnSpPr>
            <p:nvPr/>
          </p:nvCxnSpPr>
          <p:spPr>
            <a:xfrm flipH="1" rot="10800000">
              <a:off x="4247375" y="2571675"/>
              <a:ext cx="1429800" cy="1940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7"/>
          <p:cNvSpPr txBox="1"/>
          <p:nvPr>
            <p:ph idx="1" type="body"/>
          </p:nvPr>
        </p:nvSpPr>
        <p:spPr>
          <a:xfrm>
            <a:off x="2794800" y="1600200"/>
            <a:ext cx="3554400" cy="3542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ubik"/>
                <a:ea typeface="Rubik"/>
                <a:cs typeface="Rubik"/>
                <a:sym typeface="Rubik"/>
              </a:rPr>
              <a:t>body {</a:t>
            </a:r>
            <a:endParaRPr sz="22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ubik"/>
                <a:ea typeface="Rubik"/>
                <a:cs typeface="Rubik"/>
                <a:sym typeface="Rubik"/>
              </a:rPr>
              <a:t>	</a:t>
            </a:r>
            <a:r>
              <a:rPr lang="en" sz="2200">
                <a:solidFill>
                  <a:srgbClr val="3D85C6"/>
                </a:solidFill>
                <a:latin typeface="Rubik"/>
                <a:ea typeface="Rubik"/>
                <a:cs typeface="Rubik"/>
                <a:sym typeface="Rubik"/>
              </a:rPr>
              <a:t>color</a:t>
            </a:r>
            <a:r>
              <a:rPr lang="en" sz="2200">
                <a:latin typeface="Rubik"/>
                <a:ea typeface="Rubik"/>
                <a:cs typeface="Rubik"/>
                <a:sym typeface="Rubik"/>
              </a:rPr>
              <a:t>: </a:t>
            </a:r>
            <a:r>
              <a:rPr lang="en" sz="2200">
                <a:solidFill>
                  <a:srgbClr val="6AA84F"/>
                </a:solidFill>
                <a:latin typeface="Rubik"/>
                <a:ea typeface="Rubik"/>
                <a:cs typeface="Rubik"/>
                <a:sym typeface="Rubik"/>
              </a:rPr>
              <a:t>black</a:t>
            </a:r>
            <a:r>
              <a:rPr lang="en" sz="2200">
                <a:latin typeface="Rubik"/>
                <a:ea typeface="Rubik"/>
                <a:cs typeface="Rubik"/>
                <a:sym typeface="Rubik"/>
              </a:rPr>
              <a:t>;</a:t>
            </a:r>
            <a:endParaRPr sz="22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ubik"/>
                <a:ea typeface="Rubik"/>
                <a:cs typeface="Rubik"/>
                <a:sym typeface="Rubik"/>
              </a:rPr>
              <a:t>	</a:t>
            </a:r>
            <a:r>
              <a:rPr lang="en" sz="2200">
                <a:solidFill>
                  <a:srgbClr val="3D85C6"/>
                </a:solidFill>
                <a:latin typeface="Rubik"/>
                <a:ea typeface="Rubik"/>
                <a:cs typeface="Rubik"/>
                <a:sym typeface="Rubik"/>
              </a:rPr>
              <a:t>padding:</a:t>
            </a:r>
            <a:r>
              <a:rPr lang="en" sz="220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" sz="2200">
                <a:solidFill>
                  <a:srgbClr val="6AA84F"/>
                </a:solidFill>
                <a:latin typeface="Rubik"/>
                <a:ea typeface="Rubik"/>
                <a:cs typeface="Rubik"/>
                <a:sym typeface="Rubik"/>
              </a:rPr>
              <a:t>1em;</a:t>
            </a:r>
            <a:endParaRPr sz="22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200">
                <a:latin typeface="Rubik"/>
                <a:ea typeface="Rubik"/>
                <a:cs typeface="Rubik"/>
                <a:sym typeface="Rubik"/>
              </a:rPr>
              <a:t>}</a:t>
            </a:r>
            <a:endParaRPr sz="22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74" name="Google Shape;27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>
                <a:latin typeface="Oswald"/>
                <a:ea typeface="Oswald"/>
                <a:cs typeface="Oswald"/>
                <a:sym typeface="Oswald"/>
              </a:rPr>
              <a:t>Anatomy of a Ruleset</a:t>
            </a:r>
            <a:endParaRPr b="0" sz="2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5" name="Google Shape;275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sz="1000">
              <a:solidFill>
                <a:schemeClr val="dk2"/>
              </a:solidFill>
            </a:endParaRPr>
          </a:p>
        </p:txBody>
      </p:sp>
      <p:grpSp>
        <p:nvGrpSpPr>
          <p:cNvPr id="276" name="Google Shape;276;p47"/>
          <p:cNvGrpSpPr/>
          <p:nvPr/>
        </p:nvGrpSpPr>
        <p:grpSpPr>
          <a:xfrm>
            <a:off x="1032500" y="2094800"/>
            <a:ext cx="1768200" cy="491100"/>
            <a:chOff x="1032500" y="2094800"/>
            <a:chExt cx="1768200" cy="491100"/>
          </a:xfrm>
        </p:grpSpPr>
        <p:sp>
          <p:nvSpPr>
            <p:cNvPr id="277" name="Google Shape;277;p47"/>
            <p:cNvSpPr/>
            <p:nvPr/>
          </p:nvSpPr>
          <p:spPr>
            <a:xfrm flipH="1">
              <a:off x="2582300" y="2165475"/>
              <a:ext cx="218400" cy="393600"/>
            </a:xfrm>
            <a:prstGeom prst="rightBrace">
              <a:avLst>
                <a:gd fmla="val 0" name="adj1"/>
                <a:gd fmla="val 45650" name="adj2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8" name="Google Shape;278;p47"/>
            <p:cNvCxnSpPr>
              <a:stCxn id="277" idx="1"/>
              <a:endCxn id="279" idx="3"/>
            </p:cNvCxnSpPr>
            <p:nvPr/>
          </p:nvCxnSpPr>
          <p:spPr>
            <a:xfrm rot="10800000">
              <a:off x="2049800" y="2340353"/>
              <a:ext cx="532500" cy="4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9" name="Google Shape;279;p47"/>
            <p:cNvSpPr txBox="1"/>
            <p:nvPr/>
          </p:nvSpPr>
          <p:spPr>
            <a:xfrm>
              <a:off x="1032500" y="2094800"/>
              <a:ext cx="1017300" cy="49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Barlow"/>
                  <a:ea typeface="Barlow"/>
                  <a:cs typeface="Barlow"/>
                  <a:sym typeface="Barlow"/>
                </a:rPr>
                <a:t>selector</a:t>
              </a:r>
              <a:endParaRPr sz="1800"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80" name="Google Shape;280;p47"/>
          <p:cNvGrpSpPr/>
          <p:nvPr/>
        </p:nvGrpSpPr>
        <p:grpSpPr>
          <a:xfrm>
            <a:off x="1032500" y="2789150"/>
            <a:ext cx="2280175" cy="491100"/>
            <a:chOff x="520525" y="1866200"/>
            <a:chExt cx="2280175" cy="491100"/>
          </a:xfrm>
        </p:grpSpPr>
        <p:sp>
          <p:nvSpPr>
            <p:cNvPr id="281" name="Google Shape;281;p47"/>
            <p:cNvSpPr/>
            <p:nvPr/>
          </p:nvSpPr>
          <p:spPr>
            <a:xfrm flipH="1">
              <a:off x="2582300" y="1936875"/>
              <a:ext cx="218400" cy="393600"/>
            </a:xfrm>
            <a:prstGeom prst="rightBrace">
              <a:avLst>
                <a:gd fmla="val 0" name="adj1"/>
                <a:gd fmla="val 45650" name="adj2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2" name="Google Shape;282;p47"/>
            <p:cNvCxnSpPr>
              <a:stCxn id="281" idx="1"/>
              <a:endCxn id="283" idx="3"/>
            </p:cNvCxnSpPr>
            <p:nvPr/>
          </p:nvCxnSpPr>
          <p:spPr>
            <a:xfrm rot="10800000">
              <a:off x="1668800" y="2111753"/>
              <a:ext cx="913500" cy="4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3" name="Google Shape;283;p47"/>
            <p:cNvSpPr txBox="1"/>
            <p:nvPr/>
          </p:nvSpPr>
          <p:spPr>
            <a:xfrm>
              <a:off x="520525" y="1866200"/>
              <a:ext cx="1148400" cy="49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Barlow"/>
                  <a:ea typeface="Barlow"/>
                  <a:cs typeface="Barlow"/>
                  <a:sym typeface="Barlow"/>
                </a:rPr>
                <a:t>property</a:t>
              </a:r>
              <a:endParaRPr sz="1800"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84" name="Google Shape;284;p47"/>
          <p:cNvGrpSpPr/>
          <p:nvPr/>
        </p:nvGrpSpPr>
        <p:grpSpPr>
          <a:xfrm>
            <a:off x="5544650" y="2865350"/>
            <a:ext cx="1829825" cy="491100"/>
            <a:chOff x="372500" y="2094800"/>
            <a:chExt cx="1829825" cy="491100"/>
          </a:xfrm>
        </p:grpSpPr>
        <p:sp>
          <p:nvSpPr>
            <p:cNvPr id="285" name="Google Shape;285;p47"/>
            <p:cNvSpPr/>
            <p:nvPr/>
          </p:nvSpPr>
          <p:spPr>
            <a:xfrm>
              <a:off x="372500" y="2165475"/>
              <a:ext cx="218400" cy="393600"/>
            </a:xfrm>
            <a:prstGeom prst="rightBrace">
              <a:avLst>
                <a:gd fmla="val 0" name="adj1"/>
                <a:gd fmla="val 45650" name="adj2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6" name="Google Shape;286;p47"/>
            <p:cNvCxnSpPr>
              <a:stCxn id="285" idx="1"/>
              <a:endCxn id="287" idx="1"/>
            </p:cNvCxnSpPr>
            <p:nvPr/>
          </p:nvCxnSpPr>
          <p:spPr>
            <a:xfrm flipH="1" rot="10800000">
              <a:off x="590900" y="2340353"/>
              <a:ext cx="462900" cy="4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7" name="Google Shape;287;p47"/>
            <p:cNvSpPr txBox="1"/>
            <p:nvPr/>
          </p:nvSpPr>
          <p:spPr>
            <a:xfrm>
              <a:off x="1053925" y="2094800"/>
              <a:ext cx="1148400" cy="49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Barlow"/>
                  <a:ea typeface="Barlow"/>
                  <a:cs typeface="Barlow"/>
                  <a:sym typeface="Barlow"/>
                </a:rPr>
                <a:t>value</a:t>
              </a:r>
              <a:endParaRPr sz="1800"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88" name="Google Shape;288;p47"/>
          <p:cNvGrpSpPr/>
          <p:nvPr/>
        </p:nvGrpSpPr>
        <p:grpSpPr>
          <a:xfrm>
            <a:off x="3367625" y="3485750"/>
            <a:ext cx="1731000" cy="1078125"/>
            <a:chOff x="660375" y="1202975"/>
            <a:chExt cx="1731000" cy="1078125"/>
          </a:xfrm>
        </p:grpSpPr>
        <p:sp>
          <p:nvSpPr>
            <p:cNvPr id="289" name="Google Shape;289;p47"/>
            <p:cNvSpPr/>
            <p:nvPr/>
          </p:nvSpPr>
          <p:spPr>
            <a:xfrm rot="5400000">
              <a:off x="1443525" y="419825"/>
              <a:ext cx="164700" cy="1731000"/>
            </a:xfrm>
            <a:prstGeom prst="rightBrace">
              <a:avLst>
                <a:gd fmla="val 0" name="adj1"/>
                <a:gd fmla="val 45650" name="adj2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0" name="Google Shape;290;p47"/>
            <p:cNvCxnSpPr>
              <a:stCxn id="289" idx="1"/>
              <a:endCxn id="291" idx="0"/>
            </p:cNvCxnSpPr>
            <p:nvPr/>
          </p:nvCxnSpPr>
          <p:spPr>
            <a:xfrm>
              <a:off x="1601174" y="1367675"/>
              <a:ext cx="9600" cy="422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91" name="Google Shape;291;p47"/>
            <p:cNvSpPr txBox="1"/>
            <p:nvPr/>
          </p:nvSpPr>
          <p:spPr>
            <a:xfrm>
              <a:off x="901525" y="1790000"/>
              <a:ext cx="1418700" cy="49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Barlow"/>
                  <a:ea typeface="Barlow"/>
                  <a:cs typeface="Barlow"/>
                  <a:sym typeface="Barlow"/>
                </a:rPr>
                <a:t>declaration</a:t>
              </a:r>
              <a:endParaRPr sz="1800"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874" y="1364900"/>
            <a:ext cx="3893150" cy="1431963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507900" y="880100"/>
            <a:ext cx="3893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latin typeface="Rubik"/>
                <a:ea typeface="Rubik"/>
                <a:cs typeface="Rubik"/>
                <a:sym typeface="Rubik"/>
              </a:rPr>
              <a:t>Parent &amp; Child</a:t>
            </a:r>
            <a:endParaRPr sz="200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98" name="Google Shape;29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775" y="3361175"/>
            <a:ext cx="3829350" cy="1496526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8"/>
          <p:cNvSpPr txBox="1"/>
          <p:nvPr>
            <p:ph idx="1" type="body"/>
          </p:nvPr>
        </p:nvSpPr>
        <p:spPr>
          <a:xfrm>
            <a:off x="539775" y="2876375"/>
            <a:ext cx="3829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latin typeface="Rubik"/>
                <a:ea typeface="Rubik"/>
                <a:cs typeface="Rubik"/>
                <a:sym typeface="Rubik"/>
              </a:rPr>
              <a:t>Siblings</a:t>
            </a:r>
            <a:endParaRPr sz="20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00" name="Google Shape;300;p48"/>
          <p:cNvSpPr txBox="1"/>
          <p:nvPr>
            <p:ph type="title"/>
          </p:nvPr>
        </p:nvSpPr>
        <p:spPr>
          <a:xfrm>
            <a:off x="169800" y="-16550"/>
            <a:ext cx="36375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>
                <a:latin typeface="Oswald"/>
                <a:ea typeface="Oswald"/>
                <a:cs typeface="Oswald"/>
                <a:sym typeface="Oswald"/>
              </a:rPr>
              <a:t>Relationships</a:t>
            </a:r>
            <a:endParaRPr b="0" sz="2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1" name="Google Shape;301;p48"/>
          <p:cNvSpPr txBox="1"/>
          <p:nvPr>
            <p:ph idx="2" type="body"/>
          </p:nvPr>
        </p:nvSpPr>
        <p:spPr>
          <a:xfrm>
            <a:off x="4761175" y="0"/>
            <a:ext cx="4382700" cy="5143500"/>
          </a:xfrm>
          <a:prstGeom prst="rect">
            <a:avLst/>
          </a:prstGeom>
          <a:solidFill>
            <a:srgbClr val="EFEFEF"/>
          </a:solidFill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&lt;html&gt;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&lt;head&gt;&lt;title&gt;</a:t>
            </a:r>
            <a:r>
              <a:rPr b="1" lang="en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Hello!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&lt;/title&gt;&lt;/head&gt;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&lt;body&gt;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	 &lt;div&gt;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	&lt;h1&gt;</a:t>
            </a:r>
            <a:r>
              <a:rPr b="1" lang="en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Left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&lt;/h1&gt;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	&lt;p&gt;</a:t>
            </a:r>
            <a:r>
              <a:rPr b="1" lang="en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hi!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	&lt;p&gt;&lt;em&gt;</a:t>
            </a:r>
            <a:r>
              <a:rPr b="1" lang="en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hello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&lt;/em&gt;&lt;/p&gt;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	&lt;hr&gt;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 &lt;/div&gt;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 &lt;div&gt;</a:t>
            </a:r>
            <a:r>
              <a:rPr b="1" lang="en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Right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11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	&lt;ul&gt;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		&lt;li&gt;</a:t>
            </a:r>
            <a:r>
              <a:rPr b="1" lang="en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list item 1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13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		&lt;li&gt;</a:t>
            </a:r>
            <a:r>
              <a:rPr b="1" lang="en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list item 2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14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		&lt;li&gt;</a:t>
            </a:r>
            <a:r>
              <a:rPr b="1" lang="en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list item 3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	&lt;/ul&gt;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16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 &lt;/div&gt;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17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&lt;/body&gt;</a:t>
            </a:r>
            <a:b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18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&lt;/html&gt;</a:t>
            </a:r>
            <a:endParaRPr>
              <a:solidFill>
                <a:srgbClr val="1C4587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9"/>
          <p:cNvSpPr txBox="1"/>
          <p:nvPr>
            <p:ph idx="1" type="body"/>
          </p:nvPr>
        </p:nvSpPr>
        <p:spPr>
          <a:xfrm>
            <a:off x="445425" y="884175"/>
            <a:ext cx="3994500" cy="5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latin typeface="Rubik"/>
                <a:ea typeface="Rubik"/>
                <a:cs typeface="Rubik"/>
                <a:sym typeface="Rubik"/>
              </a:rPr>
              <a:t>Descendants</a:t>
            </a:r>
            <a:endParaRPr sz="20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07" name="Google Shape;307;p49"/>
          <p:cNvSpPr txBox="1"/>
          <p:nvPr>
            <p:ph idx="2" type="body"/>
          </p:nvPr>
        </p:nvSpPr>
        <p:spPr>
          <a:xfrm>
            <a:off x="496100" y="2882450"/>
            <a:ext cx="3893100" cy="5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ubik"/>
                <a:ea typeface="Rubik"/>
                <a:cs typeface="Rubik"/>
                <a:sym typeface="Rubik"/>
              </a:rPr>
              <a:t>Ancestors</a:t>
            </a:r>
            <a:endParaRPr sz="20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ct val="68750"/>
              <a:buFont typeface="Arial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08" name="Google Shape;30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099" y="1396675"/>
            <a:ext cx="3893150" cy="143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100" y="3398450"/>
            <a:ext cx="3893150" cy="1431966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9"/>
          <p:cNvSpPr txBox="1"/>
          <p:nvPr>
            <p:ph idx="2" type="body"/>
          </p:nvPr>
        </p:nvSpPr>
        <p:spPr>
          <a:xfrm>
            <a:off x="4761175" y="0"/>
            <a:ext cx="4382700" cy="5143500"/>
          </a:xfrm>
          <a:prstGeom prst="rect">
            <a:avLst/>
          </a:prstGeom>
          <a:solidFill>
            <a:srgbClr val="EFEFEF"/>
          </a:solidFill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&lt;html&gt;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&lt;head&gt;&lt;title&gt;</a:t>
            </a:r>
            <a:r>
              <a:rPr b="1" lang="en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Hello!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&lt;/title&gt;&lt;/head&gt;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&lt;body&gt;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	 &lt;div&gt;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	&lt;h1&gt;</a:t>
            </a:r>
            <a:r>
              <a:rPr b="1" lang="en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Left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&lt;/h1&gt;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	&lt;p&gt;</a:t>
            </a:r>
            <a:r>
              <a:rPr b="1" lang="en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hi!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	&lt;p&gt;&lt;em&gt;</a:t>
            </a:r>
            <a:r>
              <a:rPr b="1" lang="en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hello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&lt;/em&gt;&lt;/p&gt;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	&lt;hr&gt;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 &lt;/div&gt;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 &lt;div&gt;</a:t>
            </a:r>
            <a:r>
              <a:rPr b="1" lang="en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Right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11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	&lt;ul&gt;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		&lt;li&gt;</a:t>
            </a:r>
            <a:r>
              <a:rPr b="1" lang="en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list item 1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13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		&lt;li&gt;</a:t>
            </a:r>
            <a:r>
              <a:rPr b="1" lang="en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list item 2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14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		&lt;li&gt;</a:t>
            </a:r>
            <a:r>
              <a:rPr b="1" lang="en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list item 3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	&lt;/ul&gt;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16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 &lt;/div&gt;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17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&lt;/body&gt;</a:t>
            </a:r>
            <a:b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18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&lt;/html&gt;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311" name="Google Shape;311;p49"/>
          <p:cNvSpPr txBox="1"/>
          <p:nvPr>
            <p:ph type="title"/>
          </p:nvPr>
        </p:nvSpPr>
        <p:spPr>
          <a:xfrm>
            <a:off x="169800" y="-16550"/>
            <a:ext cx="36375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>
                <a:latin typeface="Oswald"/>
                <a:ea typeface="Oswald"/>
                <a:cs typeface="Oswald"/>
                <a:sym typeface="Oswald"/>
              </a:rPr>
              <a:t>Relationships</a:t>
            </a:r>
            <a:endParaRPr b="0" sz="28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317" name="Google Shape;317;p50"/>
          <p:cNvSpPr txBox="1"/>
          <p:nvPr>
            <p:ph idx="1" type="body"/>
          </p:nvPr>
        </p:nvSpPr>
        <p:spPr>
          <a:xfrm>
            <a:off x="311700" y="1152475"/>
            <a:ext cx="8520600" cy="3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Montserrat"/>
              <a:buAutoNum type="arabicPeriod"/>
            </a:pPr>
            <a:r>
              <a:rPr lang="en">
                <a:solidFill>
                  <a:srgbClr val="B7B7B7"/>
                </a:solidFill>
              </a:rPr>
              <a:t>The DOM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Montserrat"/>
              <a:buAutoNum type="arabicPeriod"/>
            </a:pPr>
            <a:r>
              <a:rPr lang="en">
                <a:solidFill>
                  <a:srgbClr val="B7B7B7"/>
                </a:solidFill>
              </a:rPr>
              <a:t>Intro to CSS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Montserrat Medium"/>
              <a:buAutoNum type="arabicPeriod"/>
            </a:pPr>
            <a:r>
              <a:rPr lang="en">
                <a:solidFill>
                  <a:srgbClr val="1155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Selectors</a:t>
            </a:r>
            <a:endParaRPr>
              <a:solidFill>
                <a:srgbClr val="1155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The box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Specificity and the cascade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Some common properties</a:t>
            </a:r>
            <a:endParaRPr/>
          </a:p>
        </p:txBody>
      </p:sp>
      <p:sp>
        <p:nvSpPr>
          <p:cNvPr id="318" name="Google Shape;318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Selectors: Most Important Ones</a:t>
            </a:r>
            <a:endParaRPr/>
          </a:p>
        </p:txBody>
      </p:sp>
      <p:sp>
        <p:nvSpPr>
          <p:cNvPr id="324" name="Google Shape;324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25" name="Google Shape;325;p51"/>
          <p:cNvGraphicFramePr/>
          <p:nvPr/>
        </p:nvGraphicFramePr>
        <p:xfrm>
          <a:off x="473850" y="105662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{803FB487-3EC5-4F94-8B5C-7086FA34F02D}</a:tableStyleId>
              </a:tblPr>
              <a:tblGrid>
                <a:gridCol w="1483275"/>
                <a:gridCol w="1643600"/>
                <a:gridCol w="4826500"/>
              </a:tblGrid>
              <a:tr h="323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 Medium"/>
                          <a:ea typeface="Rubik Medium"/>
                          <a:cs typeface="Rubik Medium"/>
                          <a:sym typeface="Rubik Medium"/>
                        </a:rPr>
                        <a:t>Selector</a:t>
                      </a:r>
                      <a:endParaRPr sz="1600">
                        <a:solidFill>
                          <a:srgbClr val="5C5962"/>
                        </a:solidFill>
                        <a:latin typeface="Rubik Medium"/>
                        <a:ea typeface="Rubik Medium"/>
                        <a:cs typeface="Rubik Medium"/>
                        <a:sym typeface="Rubik Medium"/>
                      </a:endParaRPr>
                    </a:p>
                  </a:txBody>
                  <a:tcPr marT="91425" marB="91425" marR="91425" marL="91425">
                    <a:lnR cap="flat" cmpd="sng" w="9425">
                      <a:solidFill>
                        <a:srgbClr val="EEEB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 Medium"/>
                          <a:ea typeface="Rubik Medium"/>
                          <a:cs typeface="Rubik Medium"/>
                          <a:sym typeface="Rubik Medium"/>
                        </a:rPr>
                        <a:t>Example</a:t>
                      </a:r>
                      <a:endParaRPr sz="1600">
                        <a:solidFill>
                          <a:srgbClr val="5C5962"/>
                        </a:solidFill>
                        <a:latin typeface="Rubik Medium"/>
                        <a:ea typeface="Rubik Medium"/>
                        <a:cs typeface="Rubik Medium"/>
                        <a:sym typeface="Rubik Medium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EEEB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EEEB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 Medium"/>
                          <a:ea typeface="Rubik Medium"/>
                          <a:cs typeface="Rubik Medium"/>
                          <a:sym typeface="Rubik Medium"/>
                        </a:rPr>
                        <a:t>D</a:t>
                      </a:r>
                      <a:r>
                        <a:rPr lang="en" sz="1600">
                          <a:solidFill>
                            <a:srgbClr val="5C5962"/>
                          </a:solidFill>
                          <a:latin typeface="Rubik Medium"/>
                          <a:ea typeface="Rubik Medium"/>
                          <a:cs typeface="Rubik Medium"/>
                          <a:sym typeface="Rubik Medium"/>
                        </a:rPr>
                        <a:t>escription</a:t>
                      </a:r>
                      <a:endParaRPr sz="1600">
                        <a:solidFill>
                          <a:srgbClr val="5C5962"/>
                        </a:solidFill>
                        <a:latin typeface="Rubik Medium"/>
                        <a:ea typeface="Rubik Medium"/>
                        <a:cs typeface="Rubik Medium"/>
                        <a:sym typeface="Rubik Medium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EEEB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.class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R cap="flat" cmpd="sng" w="9425">
                      <a:solidFill>
                        <a:srgbClr val="EEEB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.intro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EEEB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EEEB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Selects all elements with class=”intro”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EEEB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#id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R cap="flat" cmpd="sng" w="9425">
                      <a:solidFill>
                        <a:srgbClr val="EEEB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#firstname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EEEB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EEEB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Selects the element with id=”firstname”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EEEB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*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R cap="flat" cmpd="sng" w="9425">
                      <a:solidFill>
                        <a:srgbClr val="EEEB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*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EEEB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EEEB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Selects all elements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EEEB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element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R cap="flat" cmpd="sng" w="9425">
                      <a:solidFill>
                        <a:srgbClr val="EEEB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EEEB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EEEB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Selects all &lt;p&gt; elements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EEEB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26" name="Google Shape;326;p51"/>
          <p:cNvSpPr txBox="1"/>
          <p:nvPr/>
        </p:nvSpPr>
        <p:spPr>
          <a:xfrm>
            <a:off x="2960888" y="4201525"/>
            <a:ext cx="297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674EA7"/>
                </a:solidFill>
                <a:latin typeface="Rubik"/>
                <a:ea typeface="Rubik"/>
                <a:cs typeface="Rubik"/>
                <a:sym typeface="Rubik"/>
              </a:rPr>
              <a:t>MEMORIZE THIS SLIDE</a:t>
            </a:r>
            <a:endParaRPr sz="3900">
              <a:solidFill>
                <a:srgbClr val="674EA7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4"/>
          <p:cNvSpPr txBox="1"/>
          <p:nvPr>
            <p:ph idx="1" type="body"/>
          </p:nvPr>
        </p:nvSpPr>
        <p:spPr>
          <a:xfrm>
            <a:off x="311700" y="1152475"/>
            <a:ext cx="797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Please review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assigned readings</a:t>
            </a:r>
            <a:r>
              <a:rPr lang="en"/>
              <a:t> for this week.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Quiz 1</a:t>
            </a:r>
            <a:r>
              <a:rPr lang="en"/>
              <a:t> next Friday, 2/10</a:t>
            </a:r>
            <a:br>
              <a:rPr lang="en"/>
            </a:br>
            <a:r>
              <a:rPr lang="en"/>
              <a:t>Study guide and practice quiz have been posted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HW2</a:t>
            </a:r>
            <a:r>
              <a:rPr lang="en"/>
              <a:t> due tonight (1/30) at 11:59PM</a:t>
            </a:r>
            <a:br>
              <a:rPr lang="en"/>
            </a:br>
            <a:r>
              <a:rPr lang="en"/>
              <a:t>Come to office hours today if you have any last-minute questions!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HW3</a:t>
            </a:r>
            <a:r>
              <a:rPr lang="en"/>
              <a:t> posted – due next Monday (2/6) at </a:t>
            </a:r>
            <a:r>
              <a:rPr lang="en"/>
              <a:t>11:59PM</a:t>
            </a:r>
            <a:br>
              <a:rPr lang="en"/>
            </a:br>
            <a:endParaRPr/>
          </a:p>
        </p:txBody>
      </p:sp>
      <p:sp>
        <p:nvSpPr>
          <p:cNvPr id="136" name="Google Shape;13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Selectors: Also Useful</a:t>
            </a:r>
            <a:endParaRPr/>
          </a:p>
        </p:txBody>
      </p:sp>
      <p:sp>
        <p:nvSpPr>
          <p:cNvPr id="332" name="Google Shape;332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33" name="Google Shape;333;p52"/>
          <p:cNvGraphicFramePr/>
          <p:nvPr/>
        </p:nvGraphicFramePr>
        <p:xfrm>
          <a:off x="473850" y="105662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{803FB487-3EC5-4F94-8B5C-7086FA34F02D}</a:tableStyleId>
              </a:tblPr>
              <a:tblGrid>
                <a:gridCol w="2086050"/>
                <a:gridCol w="1040825"/>
                <a:gridCol w="4826500"/>
              </a:tblGrid>
              <a:tr h="323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 Medium"/>
                          <a:ea typeface="Rubik Medium"/>
                          <a:cs typeface="Rubik Medium"/>
                          <a:sym typeface="Rubik Medium"/>
                        </a:rPr>
                        <a:t>Selector</a:t>
                      </a:r>
                      <a:endParaRPr sz="1600">
                        <a:solidFill>
                          <a:srgbClr val="5C5962"/>
                        </a:solidFill>
                        <a:latin typeface="Rubik Medium"/>
                        <a:ea typeface="Rubik Medium"/>
                        <a:cs typeface="Rubik Medium"/>
                        <a:sym typeface="Rubik Medium"/>
                      </a:endParaRPr>
                    </a:p>
                  </a:txBody>
                  <a:tcPr marT="91425" marB="91425" marR="91425" marL="91425">
                    <a:lnR cap="flat" cmpd="sng" w="9425">
                      <a:solidFill>
                        <a:srgbClr val="EEEB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 Medium"/>
                          <a:ea typeface="Rubik Medium"/>
                          <a:cs typeface="Rubik Medium"/>
                          <a:sym typeface="Rubik Medium"/>
                        </a:rPr>
                        <a:t>Example</a:t>
                      </a:r>
                      <a:endParaRPr sz="1600">
                        <a:solidFill>
                          <a:srgbClr val="5C5962"/>
                        </a:solidFill>
                        <a:latin typeface="Rubik Medium"/>
                        <a:ea typeface="Rubik Medium"/>
                        <a:cs typeface="Rubik Medium"/>
                        <a:sym typeface="Rubik Medium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EEEB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EEEB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 Medium"/>
                          <a:ea typeface="Rubik Medium"/>
                          <a:cs typeface="Rubik Medium"/>
                          <a:sym typeface="Rubik Medium"/>
                        </a:rPr>
                        <a:t>Description</a:t>
                      </a:r>
                      <a:endParaRPr sz="1600">
                        <a:solidFill>
                          <a:srgbClr val="5C5962"/>
                        </a:solidFill>
                        <a:latin typeface="Rubik Medium"/>
                        <a:ea typeface="Rubik Medium"/>
                        <a:cs typeface="Rubik Medium"/>
                        <a:sym typeface="Rubik Medium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EEEB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element, element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R cap="flat" cmpd="sng" w="9425">
                      <a:solidFill>
                        <a:srgbClr val="EEEB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div, p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EEEB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EEEB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Selects all &lt;div&gt; elements and all &lt;p&gt; elements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EEEB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element element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R cap="flat" cmpd="sng" w="9425">
                      <a:solidFill>
                        <a:srgbClr val="EEEB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div p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EEEB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EEEB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Selects all &lt;p&gt; elements inside &lt;div&gt; elements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EEEB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element &gt; element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R cap="flat" cmpd="sng" w="9425">
                      <a:solidFill>
                        <a:srgbClr val="EEEB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div &gt; p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EEEB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EEEB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Selects all &lt;p&gt; elements where the parent is a &lt;div&gt; element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EEEB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element + element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R cap="flat" cmpd="sng" w="9425">
                      <a:solidFill>
                        <a:srgbClr val="EEEB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div + p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EEEB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EEEB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Selects all &lt;p&gt; elements that are placed immediately after &lt;div&gt; elements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EEEB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element~element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R cap="flat" cmpd="sng" w="9425">
                      <a:solidFill>
                        <a:srgbClr val="EEEB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 ~ ul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EEEB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25">
                      <a:solidFill>
                        <a:srgbClr val="EEEB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Selects every &lt;ul&gt; element that is preceded by a &lt;p&gt; element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9425">
                      <a:solidFill>
                        <a:srgbClr val="EEEB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4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3"/>
          <p:cNvSpPr txBox="1"/>
          <p:nvPr>
            <p:ph idx="2" type="body"/>
          </p:nvPr>
        </p:nvSpPr>
        <p:spPr>
          <a:xfrm>
            <a:off x="5573100" y="0"/>
            <a:ext cx="3570900" cy="5143500"/>
          </a:xfrm>
          <a:prstGeom prst="rect">
            <a:avLst/>
          </a:prstGeom>
          <a:solidFill>
            <a:srgbClr val="EFEFE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&lt;body&gt;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&lt;div </a:t>
            </a:r>
            <a:r>
              <a:rPr b="1" lang="en" sz="13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=”</a:t>
            </a:r>
            <a:r>
              <a:rPr b="1" lang="en" sz="13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title-bar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   &lt;h1&gt;</a:t>
            </a:r>
            <a:r>
              <a:rPr b="1" lang="en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Welcome, Malik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&lt;/h1&gt;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   &lt;img id=”</a:t>
            </a:r>
            <a:r>
              <a:rPr b="1" lang="en" sz="13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profile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 </a:t>
            </a:r>
            <a:r>
              <a:rPr b="1" lang="en" sz="13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src=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r>
              <a:rPr b="1" lang="en" sz="13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images/pic.png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 /&gt;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   &lt;hr&gt;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&lt;/div&gt;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&lt;div&gt;</a:t>
            </a:r>
            <a:r>
              <a:rPr b="1" lang="en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Right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   &lt;ul&gt;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&lt;li&gt;</a:t>
            </a:r>
            <a:r>
              <a:rPr b="1" lang="en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list item 1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     &lt;li&gt;</a:t>
            </a:r>
            <a:r>
              <a:rPr b="1" lang="en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list item 2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11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     &lt;li&gt;</a:t>
            </a:r>
            <a:r>
              <a:rPr b="1" lang="en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list item 3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  &lt;/ul&gt;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13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&lt;/div&gt;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14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&lt;/body&gt;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9" name="Google Shape;339;p53"/>
          <p:cNvSpPr txBox="1"/>
          <p:nvPr>
            <p:ph idx="1" type="body"/>
          </p:nvPr>
        </p:nvSpPr>
        <p:spPr>
          <a:xfrm>
            <a:off x="0" y="0"/>
            <a:ext cx="3476400" cy="5143500"/>
          </a:xfrm>
          <a:prstGeom prst="rect">
            <a:avLst/>
          </a:prstGeom>
          <a:solidFill>
            <a:srgbClr val="EFEFE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body {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en" sz="1400">
                <a:solidFill>
                  <a:srgbClr val="3D85C6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14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grey</a:t>
            </a: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h1, li { 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D85C6"/>
                </a:solidFill>
                <a:latin typeface="Courier New"/>
                <a:ea typeface="Courier New"/>
                <a:cs typeface="Courier New"/>
                <a:sym typeface="Courier New"/>
              </a:rPr>
              <a:t>text-transform</a:t>
            </a: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14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uppercase</a:t>
            </a: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; 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D85C6"/>
                </a:solidFill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14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inline-block</a:t>
            </a: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; 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D85C6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14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#999999</a:t>
            </a: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; 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.title-bar { 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D85C6"/>
                </a:solidFill>
                <a:latin typeface="Courier New"/>
                <a:ea typeface="Courier New"/>
                <a:cs typeface="Courier New"/>
                <a:sym typeface="Courier New"/>
              </a:rPr>
              <a:t>padding</a:t>
            </a: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14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5px</a:t>
            </a: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D85C6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14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#EEEEEE</a:t>
            </a: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#profile { 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D85C6"/>
                </a:solidFill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14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100px</a:t>
            </a: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D85C6"/>
                </a:solidFill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14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left</a:t>
            </a: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3D85C6"/>
                </a:solidFill>
                <a:latin typeface="Courier New"/>
                <a:ea typeface="Courier New"/>
                <a:cs typeface="Courier New"/>
                <a:sym typeface="Courier New"/>
              </a:rPr>
              <a:t>margin-right</a:t>
            </a: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14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20px</a:t>
            </a: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40" name="Google Shape;340;p53"/>
          <p:cNvGrpSpPr/>
          <p:nvPr/>
        </p:nvGrpSpPr>
        <p:grpSpPr>
          <a:xfrm>
            <a:off x="47300" y="141900"/>
            <a:ext cx="9049450" cy="4327675"/>
            <a:chOff x="47300" y="141900"/>
            <a:chExt cx="9049450" cy="4327675"/>
          </a:xfrm>
        </p:grpSpPr>
        <p:cxnSp>
          <p:nvCxnSpPr>
            <p:cNvPr id="341" name="Google Shape;341;p53"/>
            <p:cNvCxnSpPr>
              <a:stCxn id="342" idx="2"/>
              <a:endCxn id="343" idx="3"/>
            </p:cNvCxnSpPr>
            <p:nvPr/>
          </p:nvCxnSpPr>
          <p:spPr>
            <a:xfrm rot="10800000">
              <a:off x="1939100" y="543300"/>
              <a:ext cx="3681300" cy="20700"/>
            </a:xfrm>
            <a:prstGeom prst="straightConnector1">
              <a:avLst/>
            </a:prstGeom>
            <a:noFill/>
            <a:ln cap="flat" cmpd="sng" w="28575">
              <a:solidFill>
                <a:srgbClr val="93C47D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343" name="Google Shape;343;p53"/>
            <p:cNvSpPr/>
            <p:nvPr/>
          </p:nvSpPr>
          <p:spPr>
            <a:xfrm>
              <a:off x="47300" y="141900"/>
              <a:ext cx="1891800" cy="802800"/>
            </a:xfrm>
            <a:prstGeom prst="rect">
              <a:avLst/>
            </a:prstGeom>
            <a:noFill/>
            <a:ln cap="flat" cmpd="sng" w="28575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53"/>
            <p:cNvSpPr/>
            <p:nvPr/>
          </p:nvSpPr>
          <p:spPr>
            <a:xfrm>
              <a:off x="5620350" y="407275"/>
              <a:ext cx="3476400" cy="4062300"/>
            </a:xfrm>
            <a:prstGeom prst="rect">
              <a:avLst/>
            </a:prstGeom>
            <a:noFill/>
            <a:ln cap="flat" cmpd="sng" w="28575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5" name="Google Shape;345;p53"/>
          <p:cNvSpPr txBox="1"/>
          <p:nvPr>
            <p:ph type="title"/>
          </p:nvPr>
        </p:nvSpPr>
        <p:spPr>
          <a:xfrm>
            <a:off x="3476400" y="4031975"/>
            <a:ext cx="2096700" cy="91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Selectors &amp; Cascades</a:t>
            </a:r>
            <a:endParaRPr sz="2400">
              <a:solidFill>
                <a:srgbClr val="3C78D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46" name="Google Shape;346;p53"/>
          <p:cNvGrpSpPr/>
          <p:nvPr/>
        </p:nvGrpSpPr>
        <p:grpSpPr>
          <a:xfrm>
            <a:off x="47300" y="730475"/>
            <a:ext cx="8832600" cy="2816825"/>
            <a:chOff x="47300" y="730475"/>
            <a:chExt cx="8832600" cy="2816825"/>
          </a:xfrm>
        </p:grpSpPr>
        <p:cxnSp>
          <p:nvCxnSpPr>
            <p:cNvPr id="347" name="Google Shape;347;p53"/>
            <p:cNvCxnSpPr>
              <a:stCxn id="348" idx="1"/>
              <a:endCxn id="349" idx="3"/>
            </p:cNvCxnSpPr>
            <p:nvPr/>
          </p:nvCxnSpPr>
          <p:spPr>
            <a:xfrm flipH="1">
              <a:off x="3417200" y="1476725"/>
              <a:ext cx="2660400" cy="1532100"/>
            </a:xfrm>
            <a:prstGeom prst="straightConnector1">
              <a:avLst/>
            </a:prstGeom>
            <a:noFill/>
            <a:ln cap="flat" cmpd="sng" w="28575">
              <a:solidFill>
                <a:srgbClr val="8E7CC3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349" name="Google Shape;349;p53"/>
            <p:cNvSpPr/>
            <p:nvPr/>
          </p:nvSpPr>
          <p:spPr>
            <a:xfrm>
              <a:off x="47300" y="2470600"/>
              <a:ext cx="3369900" cy="1076700"/>
            </a:xfrm>
            <a:prstGeom prst="rect">
              <a:avLst/>
            </a:prstGeom>
            <a:noFill/>
            <a:ln cap="flat" cmpd="sng" w="2857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53"/>
            <p:cNvSpPr/>
            <p:nvPr/>
          </p:nvSpPr>
          <p:spPr>
            <a:xfrm>
              <a:off x="6077600" y="730475"/>
              <a:ext cx="2802300" cy="1492500"/>
            </a:xfrm>
            <a:prstGeom prst="rect">
              <a:avLst/>
            </a:prstGeom>
            <a:noFill/>
            <a:ln cap="flat" cmpd="sng" w="28575">
              <a:solidFill>
                <a:srgbClr val="8E7C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0" name="Google Shape;350;p53"/>
          <p:cNvGrpSpPr/>
          <p:nvPr/>
        </p:nvGrpSpPr>
        <p:grpSpPr>
          <a:xfrm>
            <a:off x="47300" y="1309850"/>
            <a:ext cx="8950900" cy="3703350"/>
            <a:chOff x="47300" y="1309850"/>
            <a:chExt cx="8950900" cy="3703350"/>
          </a:xfrm>
        </p:grpSpPr>
        <p:cxnSp>
          <p:nvCxnSpPr>
            <p:cNvPr id="351" name="Google Shape;351;p53"/>
            <p:cNvCxnSpPr>
              <a:stCxn id="352" idx="1"/>
              <a:endCxn id="353" idx="3"/>
            </p:cNvCxnSpPr>
            <p:nvPr/>
          </p:nvCxnSpPr>
          <p:spPr>
            <a:xfrm flipH="1">
              <a:off x="2695800" y="1524050"/>
              <a:ext cx="2967900" cy="2791800"/>
            </a:xfrm>
            <a:prstGeom prst="straightConnector1">
              <a:avLst/>
            </a:prstGeom>
            <a:noFill/>
            <a:ln cap="flat" cmpd="sng" w="28575">
              <a:solidFill>
                <a:srgbClr val="6FA8DC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352" name="Google Shape;352;p53"/>
            <p:cNvSpPr/>
            <p:nvPr/>
          </p:nvSpPr>
          <p:spPr>
            <a:xfrm>
              <a:off x="5663700" y="1309850"/>
              <a:ext cx="3334500" cy="428400"/>
            </a:xfrm>
            <a:prstGeom prst="rect">
              <a:avLst/>
            </a:prstGeom>
            <a:noFill/>
            <a:ln cap="flat" cmpd="sng" w="28575">
              <a:solidFill>
                <a:srgbClr val="6FA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53"/>
            <p:cNvSpPr/>
            <p:nvPr/>
          </p:nvSpPr>
          <p:spPr>
            <a:xfrm>
              <a:off x="47300" y="3618200"/>
              <a:ext cx="2648400" cy="1395000"/>
            </a:xfrm>
            <a:prstGeom prst="rect">
              <a:avLst/>
            </a:prstGeom>
            <a:noFill/>
            <a:ln cap="flat" cmpd="sng" w="28575">
              <a:solidFill>
                <a:srgbClr val="6FA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4" name="Google Shape;354;p53"/>
          <p:cNvGrpSpPr/>
          <p:nvPr/>
        </p:nvGrpSpPr>
        <p:grpSpPr>
          <a:xfrm>
            <a:off x="47300" y="1003750"/>
            <a:ext cx="8735475" cy="2614450"/>
            <a:chOff x="47300" y="1003750"/>
            <a:chExt cx="8735475" cy="2614450"/>
          </a:xfrm>
        </p:grpSpPr>
        <p:cxnSp>
          <p:nvCxnSpPr>
            <p:cNvPr id="355" name="Google Shape;355;p53"/>
            <p:cNvCxnSpPr>
              <a:stCxn id="356" idx="1"/>
              <a:endCxn id="357" idx="3"/>
            </p:cNvCxnSpPr>
            <p:nvPr/>
          </p:nvCxnSpPr>
          <p:spPr>
            <a:xfrm flipH="1">
              <a:off x="3405575" y="1111150"/>
              <a:ext cx="3012300" cy="598500"/>
            </a:xfrm>
            <a:prstGeom prst="straightConnector1">
              <a:avLst/>
            </a:prstGeom>
            <a:noFill/>
            <a:ln cap="flat" cmpd="sng" w="28575">
              <a:solidFill>
                <a:srgbClr val="93C47D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cxnSp>
          <p:nvCxnSpPr>
            <p:cNvPr id="358" name="Google Shape;358;p53"/>
            <p:cNvCxnSpPr>
              <a:stCxn id="359" idx="1"/>
              <a:endCxn id="357" idx="3"/>
            </p:cNvCxnSpPr>
            <p:nvPr/>
          </p:nvCxnSpPr>
          <p:spPr>
            <a:xfrm rot="10800000">
              <a:off x="3405575" y="1709550"/>
              <a:ext cx="3240900" cy="1236300"/>
            </a:xfrm>
            <a:prstGeom prst="straightConnector1">
              <a:avLst/>
            </a:prstGeom>
            <a:noFill/>
            <a:ln cap="flat" cmpd="sng" w="28575">
              <a:solidFill>
                <a:srgbClr val="93C47D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cxnSp>
          <p:nvCxnSpPr>
            <p:cNvPr id="360" name="Google Shape;360;p53"/>
            <p:cNvCxnSpPr>
              <a:stCxn id="361" idx="1"/>
              <a:endCxn id="357" idx="3"/>
            </p:cNvCxnSpPr>
            <p:nvPr/>
          </p:nvCxnSpPr>
          <p:spPr>
            <a:xfrm rot="10800000">
              <a:off x="3405575" y="1709413"/>
              <a:ext cx="3240900" cy="1518900"/>
            </a:xfrm>
            <a:prstGeom prst="straightConnector1">
              <a:avLst/>
            </a:prstGeom>
            <a:noFill/>
            <a:ln cap="flat" cmpd="sng" w="28575">
              <a:solidFill>
                <a:srgbClr val="93C47D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cxnSp>
          <p:nvCxnSpPr>
            <p:cNvPr id="362" name="Google Shape;362;p53"/>
            <p:cNvCxnSpPr>
              <a:stCxn id="363" idx="1"/>
              <a:endCxn id="357" idx="3"/>
            </p:cNvCxnSpPr>
            <p:nvPr/>
          </p:nvCxnSpPr>
          <p:spPr>
            <a:xfrm rot="10800000">
              <a:off x="3405575" y="1709600"/>
              <a:ext cx="3240900" cy="1801200"/>
            </a:xfrm>
            <a:prstGeom prst="straightConnector1">
              <a:avLst/>
            </a:prstGeom>
            <a:noFill/>
            <a:ln cap="flat" cmpd="sng" w="28575">
              <a:solidFill>
                <a:srgbClr val="93C47D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357" name="Google Shape;357;p53"/>
            <p:cNvSpPr/>
            <p:nvPr/>
          </p:nvSpPr>
          <p:spPr>
            <a:xfrm>
              <a:off x="47300" y="1003750"/>
              <a:ext cx="3358200" cy="1411500"/>
            </a:xfrm>
            <a:prstGeom prst="rect">
              <a:avLst/>
            </a:prstGeom>
            <a:noFill/>
            <a:ln cap="flat" cmpd="sng" w="28575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53"/>
            <p:cNvSpPr/>
            <p:nvPr/>
          </p:nvSpPr>
          <p:spPr>
            <a:xfrm>
              <a:off x="6417875" y="1003750"/>
              <a:ext cx="2364900" cy="214800"/>
            </a:xfrm>
            <a:prstGeom prst="rect">
              <a:avLst/>
            </a:prstGeom>
            <a:noFill/>
            <a:ln cap="flat" cmpd="sng" w="28575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53"/>
            <p:cNvSpPr/>
            <p:nvPr/>
          </p:nvSpPr>
          <p:spPr>
            <a:xfrm>
              <a:off x="6646475" y="2838450"/>
              <a:ext cx="2096700" cy="214800"/>
            </a:xfrm>
            <a:prstGeom prst="rect">
              <a:avLst/>
            </a:prstGeom>
            <a:noFill/>
            <a:ln cap="flat" cmpd="sng" w="28575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53"/>
            <p:cNvSpPr/>
            <p:nvPr/>
          </p:nvSpPr>
          <p:spPr>
            <a:xfrm>
              <a:off x="6646475" y="3120913"/>
              <a:ext cx="2096700" cy="214800"/>
            </a:xfrm>
            <a:prstGeom prst="rect">
              <a:avLst/>
            </a:prstGeom>
            <a:noFill/>
            <a:ln cap="flat" cmpd="sng" w="28575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53"/>
            <p:cNvSpPr/>
            <p:nvPr/>
          </p:nvSpPr>
          <p:spPr>
            <a:xfrm>
              <a:off x="6646475" y="3403400"/>
              <a:ext cx="2096700" cy="214800"/>
            </a:xfrm>
            <a:prstGeom prst="rect">
              <a:avLst/>
            </a:prstGeom>
            <a:noFill/>
            <a:ln cap="flat" cmpd="sng" w="28575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4"/>
          <p:cNvSpPr txBox="1"/>
          <p:nvPr>
            <p:ph idx="2" type="body"/>
          </p:nvPr>
        </p:nvSpPr>
        <p:spPr>
          <a:xfrm>
            <a:off x="5573100" y="0"/>
            <a:ext cx="3570900" cy="5143500"/>
          </a:xfrm>
          <a:prstGeom prst="rect">
            <a:avLst/>
          </a:prstGeom>
          <a:solidFill>
            <a:srgbClr val="EFEFE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  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2	 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&lt;div </a:t>
            </a:r>
            <a:r>
              <a:rPr b="1" lang="en" sz="13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=”</a:t>
            </a:r>
            <a:r>
              <a:rPr b="1" lang="en" sz="13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title-bar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3	    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&lt;h1&gt;</a:t>
            </a:r>
            <a:r>
              <a:rPr b="1" lang="en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Welcome, Malik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&lt;/h1&gt;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4	    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&lt;section&gt;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	       &lt;p&gt;</a:t>
            </a:r>
            <a:r>
              <a:rPr b="1" lang="en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text text text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6	    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&lt;/section&gt;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	&lt;p&gt;</a:t>
            </a: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123 456 789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 &lt;/div&gt;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 &lt;p&gt;</a:t>
            </a: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blah blah blah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 &lt;div&gt;</a:t>
            </a:r>
            <a:r>
              <a:rPr b="1" lang="en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Right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11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	&lt;p&gt;</a:t>
            </a: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abc def ghi jkl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12	 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13 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&lt;/body&gt;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9" name="Google Shape;369;p54"/>
          <p:cNvSpPr txBox="1"/>
          <p:nvPr>
            <p:ph idx="1" type="body"/>
          </p:nvPr>
        </p:nvSpPr>
        <p:spPr>
          <a:xfrm>
            <a:off x="0" y="0"/>
            <a:ext cx="3476400" cy="5143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div p {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D85C6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14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red</a:t>
            </a: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div &gt; p {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D85C6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14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red</a:t>
            </a: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.title-bar p {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en" sz="1400">
                <a:solidFill>
                  <a:srgbClr val="3D85C6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14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red</a:t>
            </a: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0" name="Google Shape;370;p54"/>
          <p:cNvSpPr txBox="1"/>
          <p:nvPr>
            <p:ph type="title"/>
          </p:nvPr>
        </p:nvSpPr>
        <p:spPr>
          <a:xfrm>
            <a:off x="3476400" y="3618200"/>
            <a:ext cx="2096700" cy="132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More Selectors &amp; Cascades</a:t>
            </a:r>
            <a:endParaRPr sz="2400">
              <a:solidFill>
                <a:srgbClr val="3C78D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71" name="Google Shape;371;p54"/>
          <p:cNvGrpSpPr/>
          <p:nvPr/>
        </p:nvGrpSpPr>
        <p:grpSpPr>
          <a:xfrm>
            <a:off x="47300" y="141900"/>
            <a:ext cx="8903650" cy="3317575"/>
            <a:chOff x="47300" y="141900"/>
            <a:chExt cx="8903650" cy="3317575"/>
          </a:xfrm>
        </p:grpSpPr>
        <p:sp>
          <p:nvSpPr>
            <p:cNvPr id="372" name="Google Shape;372;p54"/>
            <p:cNvSpPr/>
            <p:nvPr/>
          </p:nvSpPr>
          <p:spPr>
            <a:xfrm>
              <a:off x="47300" y="141900"/>
              <a:ext cx="1891800" cy="802800"/>
            </a:xfrm>
            <a:prstGeom prst="rect">
              <a:avLst/>
            </a:prstGeom>
            <a:noFill/>
            <a:ln cap="flat" cmpd="sng" w="2857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54"/>
            <p:cNvSpPr/>
            <p:nvPr/>
          </p:nvSpPr>
          <p:spPr>
            <a:xfrm>
              <a:off x="6525600" y="2069225"/>
              <a:ext cx="1891800" cy="281400"/>
            </a:xfrm>
            <a:prstGeom prst="rect">
              <a:avLst/>
            </a:prstGeom>
            <a:noFill/>
            <a:ln cap="flat" cmpd="sng" w="2857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54"/>
            <p:cNvSpPr/>
            <p:nvPr/>
          </p:nvSpPr>
          <p:spPr>
            <a:xfrm>
              <a:off x="6748950" y="1512175"/>
              <a:ext cx="2202000" cy="281400"/>
            </a:xfrm>
            <a:prstGeom prst="rect">
              <a:avLst/>
            </a:prstGeom>
            <a:noFill/>
            <a:ln cap="flat" cmpd="sng" w="2857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54"/>
            <p:cNvSpPr/>
            <p:nvPr/>
          </p:nvSpPr>
          <p:spPr>
            <a:xfrm>
              <a:off x="6525600" y="3178075"/>
              <a:ext cx="2319000" cy="281400"/>
            </a:xfrm>
            <a:prstGeom prst="rect">
              <a:avLst/>
            </a:prstGeom>
            <a:noFill/>
            <a:ln cap="flat" cmpd="sng" w="2857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6" name="Google Shape;376;p54"/>
            <p:cNvCxnSpPr>
              <a:endCxn id="374" idx="1"/>
            </p:cNvCxnSpPr>
            <p:nvPr/>
          </p:nvCxnSpPr>
          <p:spPr>
            <a:xfrm>
              <a:off x="1939050" y="543175"/>
              <a:ext cx="4809900" cy="1109700"/>
            </a:xfrm>
            <a:prstGeom prst="straightConnector1">
              <a:avLst/>
            </a:prstGeom>
            <a:noFill/>
            <a:ln cap="flat" cmpd="sng" w="28575">
              <a:solidFill>
                <a:srgbClr val="CC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77" name="Google Shape;377;p54"/>
            <p:cNvCxnSpPr>
              <a:stCxn id="372" idx="3"/>
              <a:endCxn id="373" idx="1"/>
            </p:cNvCxnSpPr>
            <p:nvPr/>
          </p:nvCxnSpPr>
          <p:spPr>
            <a:xfrm>
              <a:off x="1939100" y="543300"/>
              <a:ext cx="4586400" cy="1666500"/>
            </a:xfrm>
            <a:prstGeom prst="straightConnector1">
              <a:avLst/>
            </a:prstGeom>
            <a:noFill/>
            <a:ln cap="flat" cmpd="sng" w="28575">
              <a:solidFill>
                <a:srgbClr val="CC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78" name="Google Shape;378;p54"/>
            <p:cNvCxnSpPr>
              <a:stCxn id="372" idx="3"/>
              <a:endCxn id="375" idx="1"/>
            </p:cNvCxnSpPr>
            <p:nvPr/>
          </p:nvCxnSpPr>
          <p:spPr>
            <a:xfrm>
              <a:off x="1939100" y="543300"/>
              <a:ext cx="4586400" cy="2775600"/>
            </a:xfrm>
            <a:prstGeom prst="straightConnector1">
              <a:avLst/>
            </a:prstGeom>
            <a:noFill/>
            <a:ln cap="flat" cmpd="sng" w="28575">
              <a:solidFill>
                <a:srgbClr val="CC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79" name="Google Shape;379;p54"/>
          <p:cNvGrpSpPr/>
          <p:nvPr/>
        </p:nvGrpSpPr>
        <p:grpSpPr>
          <a:xfrm>
            <a:off x="47300" y="1240225"/>
            <a:ext cx="8797300" cy="2219250"/>
            <a:chOff x="47300" y="1240225"/>
            <a:chExt cx="8797300" cy="2219250"/>
          </a:xfrm>
        </p:grpSpPr>
        <p:sp>
          <p:nvSpPr>
            <p:cNvPr id="380" name="Google Shape;380;p54"/>
            <p:cNvSpPr/>
            <p:nvPr/>
          </p:nvSpPr>
          <p:spPr>
            <a:xfrm>
              <a:off x="47300" y="1240225"/>
              <a:ext cx="1891800" cy="888000"/>
            </a:xfrm>
            <a:prstGeom prst="rect">
              <a:avLst/>
            </a:prstGeom>
            <a:noFill/>
            <a:ln cap="flat" cmpd="sng" w="2857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54"/>
            <p:cNvSpPr/>
            <p:nvPr/>
          </p:nvSpPr>
          <p:spPr>
            <a:xfrm>
              <a:off x="6525600" y="2043025"/>
              <a:ext cx="1891800" cy="281400"/>
            </a:xfrm>
            <a:prstGeom prst="rect">
              <a:avLst/>
            </a:prstGeom>
            <a:noFill/>
            <a:ln cap="flat" cmpd="sng" w="2857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54"/>
            <p:cNvSpPr/>
            <p:nvPr/>
          </p:nvSpPr>
          <p:spPr>
            <a:xfrm>
              <a:off x="6525600" y="3178075"/>
              <a:ext cx="2319000" cy="281400"/>
            </a:xfrm>
            <a:prstGeom prst="rect">
              <a:avLst/>
            </a:prstGeom>
            <a:noFill/>
            <a:ln cap="flat" cmpd="sng" w="2857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3" name="Google Shape;383;p54"/>
            <p:cNvCxnSpPr>
              <a:stCxn id="380" idx="3"/>
              <a:endCxn id="381" idx="1"/>
            </p:cNvCxnSpPr>
            <p:nvPr/>
          </p:nvCxnSpPr>
          <p:spPr>
            <a:xfrm>
              <a:off x="1939100" y="1684225"/>
              <a:ext cx="4586400" cy="499500"/>
            </a:xfrm>
            <a:prstGeom prst="straightConnector1">
              <a:avLst/>
            </a:prstGeom>
            <a:noFill/>
            <a:ln cap="flat" cmpd="sng" w="28575">
              <a:solidFill>
                <a:srgbClr val="CC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4" name="Google Shape;384;p54"/>
            <p:cNvCxnSpPr>
              <a:stCxn id="380" idx="3"/>
              <a:endCxn id="382" idx="1"/>
            </p:cNvCxnSpPr>
            <p:nvPr/>
          </p:nvCxnSpPr>
          <p:spPr>
            <a:xfrm>
              <a:off x="1939100" y="1684225"/>
              <a:ext cx="4586400" cy="1634700"/>
            </a:xfrm>
            <a:prstGeom prst="straightConnector1">
              <a:avLst/>
            </a:prstGeom>
            <a:noFill/>
            <a:ln cap="flat" cmpd="sng" w="28575">
              <a:solidFill>
                <a:srgbClr val="CC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85" name="Google Shape;385;p54"/>
          <p:cNvGrpSpPr/>
          <p:nvPr/>
        </p:nvGrpSpPr>
        <p:grpSpPr>
          <a:xfrm>
            <a:off x="47300" y="1500450"/>
            <a:ext cx="8903800" cy="1846975"/>
            <a:chOff x="47300" y="281250"/>
            <a:chExt cx="8903800" cy="1846975"/>
          </a:xfrm>
        </p:grpSpPr>
        <p:sp>
          <p:nvSpPr>
            <p:cNvPr id="386" name="Google Shape;386;p54"/>
            <p:cNvSpPr/>
            <p:nvPr/>
          </p:nvSpPr>
          <p:spPr>
            <a:xfrm>
              <a:off x="47300" y="1240225"/>
              <a:ext cx="1891800" cy="888000"/>
            </a:xfrm>
            <a:prstGeom prst="rect">
              <a:avLst/>
            </a:prstGeom>
            <a:noFill/>
            <a:ln cap="flat" cmpd="sng" w="2857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54"/>
            <p:cNvSpPr/>
            <p:nvPr/>
          </p:nvSpPr>
          <p:spPr>
            <a:xfrm>
              <a:off x="6739200" y="281250"/>
              <a:ext cx="2211900" cy="281400"/>
            </a:xfrm>
            <a:prstGeom prst="rect">
              <a:avLst/>
            </a:prstGeom>
            <a:noFill/>
            <a:ln cap="flat" cmpd="sng" w="2857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54"/>
            <p:cNvSpPr/>
            <p:nvPr/>
          </p:nvSpPr>
          <p:spPr>
            <a:xfrm>
              <a:off x="6525500" y="860550"/>
              <a:ext cx="1891800" cy="281400"/>
            </a:xfrm>
            <a:prstGeom prst="rect">
              <a:avLst/>
            </a:prstGeom>
            <a:noFill/>
            <a:ln cap="flat" cmpd="sng" w="2857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9" name="Google Shape;389;p54"/>
            <p:cNvCxnSpPr>
              <a:stCxn id="386" idx="3"/>
              <a:endCxn id="387" idx="1"/>
            </p:cNvCxnSpPr>
            <p:nvPr/>
          </p:nvCxnSpPr>
          <p:spPr>
            <a:xfrm flipH="1" rot="10800000">
              <a:off x="1939100" y="421825"/>
              <a:ext cx="4800000" cy="1262400"/>
            </a:xfrm>
            <a:prstGeom prst="straightConnector1">
              <a:avLst/>
            </a:prstGeom>
            <a:noFill/>
            <a:ln cap="flat" cmpd="sng" w="28575">
              <a:solidFill>
                <a:srgbClr val="CC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90" name="Google Shape;390;p54"/>
            <p:cNvCxnSpPr>
              <a:stCxn id="386" idx="3"/>
              <a:endCxn id="388" idx="1"/>
            </p:cNvCxnSpPr>
            <p:nvPr/>
          </p:nvCxnSpPr>
          <p:spPr>
            <a:xfrm flipH="1" rot="10800000">
              <a:off x="1939100" y="1001125"/>
              <a:ext cx="4586400" cy="683100"/>
            </a:xfrm>
            <a:prstGeom prst="straightConnector1">
              <a:avLst/>
            </a:prstGeom>
            <a:noFill/>
            <a:ln cap="flat" cmpd="sng" w="28575">
              <a:solidFill>
                <a:srgbClr val="CC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More On Selectors Here…</a:t>
            </a:r>
            <a:endParaRPr sz="3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Rubik"/>
                <a:ea typeface="Rubik"/>
                <a:cs typeface="Rubik"/>
                <a:sym typeface="Rubik"/>
                <a:hlinkClick r:id="rId3"/>
              </a:rPr>
              <a:t>https://csci-185.github.io/spring2023/css-reference/selectors/</a:t>
            </a:r>
            <a:r>
              <a:rPr lang="en" sz="180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" sz="1800">
                <a:latin typeface="Rubik"/>
                <a:ea typeface="Rubik"/>
                <a:cs typeface="Rubik"/>
                <a:sym typeface="Rubik"/>
              </a:rPr>
              <a:t>  </a:t>
            </a:r>
            <a:endParaRPr sz="1800">
              <a:latin typeface="Rubik Medium"/>
              <a:ea typeface="Rubik Medium"/>
              <a:cs typeface="Rubik Medium"/>
              <a:sym typeface="Rubik Mediu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6"/>
          <p:cNvSpPr txBox="1"/>
          <p:nvPr>
            <p:ph idx="1" type="body"/>
          </p:nvPr>
        </p:nvSpPr>
        <p:spPr>
          <a:xfrm>
            <a:off x="245400" y="1221839"/>
            <a:ext cx="52269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h1 { 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color: blue; 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margin-top: 1em; 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b="1" lang="en" sz="1400">
                <a:latin typeface="Courier New"/>
                <a:ea typeface="Courier New"/>
                <a:cs typeface="Courier New"/>
                <a:sym typeface="Courier New"/>
              </a:rPr>
            </a:b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.title-bar { 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padding: 5px;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font-weight: bold; 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b="1" lang="en" sz="1400">
                <a:latin typeface="Courier New"/>
                <a:ea typeface="Courier New"/>
                <a:cs typeface="Courier New"/>
                <a:sym typeface="Courier New"/>
              </a:rPr>
            </a:b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#profile { 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background-color: #ddd;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1" name="Google Shape;401;p56"/>
          <p:cNvSpPr txBox="1"/>
          <p:nvPr>
            <p:ph type="title"/>
          </p:nvPr>
        </p:nvSpPr>
        <p:spPr>
          <a:xfrm>
            <a:off x="0" y="0"/>
            <a:ext cx="9144000" cy="603000"/>
          </a:xfrm>
          <a:prstGeom prst="rect">
            <a:avLst/>
          </a:prstGeom>
          <a:solidFill>
            <a:srgbClr val="45818E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1. Which are the selectors?</a:t>
            </a:r>
            <a:endParaRPr b="0"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402" name="Google Shape;402;p56"/>
          <p:cNvGrpSpPr/>
          <p:nvPr/>
        </p:nvGrpSpPr>
        <p:grpSpPr>
          <a:xfrm>
            <a:off x="169200" y="1396475"/>
            <a:ext cx="1293900" cy="2966950"/>
            <a:chOff x="169200" y="1396475"/>
            <a:chExt cx="1293900" cy="2966950"/>
          </a:xfrm>
        </p:grpSpPr>
        <p:sp>
          <p:nvSpPr>
            <p:cNvPr id="403" name="Google Shape;403;p56"/>
            <p:cNvSpPr/>
            <p:nvPr/>
          </p:nvSpPr>
          <p:spPr>
            <a:xfrm>
              <a:off x="245400" y="4082025"/>
              <a:ext cx="1028700" cy="281400"/>
            </a:xfrm>
            <a:prstGeom prst="rect">
              <a:avLst/>
            </a:prstGeom>
            <a:noFill/>
            <a:ln cap="flat" cmpd="sng" w="2857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56"/>
            <p:cNvSpPr/>
            <p:nvPr/>
          </p:nvSpPr>
          <p:spPr>
            <a:xfrm>
              <a:off x="245400" y="2739250"/>
              <a:ext cx="1217700" cy="281400"/>
            </a:xfrm>
            <a:prstGeom prst="rect">
              <a:avLst/>
            </a:prstGeom>
            <a:noFill/>
            <a:ln cap="flat" cmpd="sng" w="2857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56"/>
            <p:cNvSpPr/>
            <p:nvPr/>
          </p:nvSpPr>
          <p:spPr>
            <a:xfrm>
              <a:off x="169200" y="1396475"/>
              <a:ext cx="447300" cy="281400"/>
            </a:xfrm>
            <a:prstGeom prst="rect">
              <a:avLst/>
            </a:prstGeom>
            <a:noFill/>
            <a:ln cap="flat" cmpd="sng" w="2857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7"/>
          <p:cNvSpPr txBox="1"/>
          <p:nvPr>
            <p:ph idx="1" type="body"/>
          </p:nvPr>
        </p:nvSpPr>
        <p:spPr>
          <a:xfrm>
            <a:off x="245400" y="1221839"/>
            <a:ext cx="52269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h1 { 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color: blue; 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margin-top: 1em; 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b="1" lang="en" sz="1400">
                <a:latin typeface="Courier New"/>
                <a:ea typeface="Courier New"/>
                <a:cs typeface="Courier New"/>
                <a:sym typeface="Courier New"/>
              </a:rPr>
            </a:b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.title-bar { 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padding: 5px;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font-weight: bold; 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b="1" lang="en" sz="1400">
                <a:latin typeface="Courier New"/>
                <a:ea typeface="Courier New"/>
                <a:cs typeface="Courier New"/>
                <a:sym typeface="Courier New"/>
              </a:rPr>
            </a:b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#profile { 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background-color: #ddd;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1" name="Google Shape;411;p57"/>
          <p:cNvSpPr txBox="1"/>
          <p:nvPr>
            <p:ph type="title"/>
          </p:nvPr>
        </p:nvSpPr>
        <p:spPr>
          <a:xfrm>
            <a:off x="0" y="0"/>
            <a:ext cx="9144000" cy="603000"/>
          </a:xfrm>
          <a:prstGeom prst="rect">
            <a:avLst/>
          </a:prstGeom>
          <a:solidFill>
            <a:srgbClr val="45818E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3. Name three properties</a:t>
            </a:r>
            <a:endParaRPr b="0"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8"/>
          <p:cNvSpPr txBox="1"/>
          <p:nvPr>
            <p:ph idx="4294967295" type="body"/>
          </p:nvPr>
        </p:nvSpPr>
        <p:spPr>
          <a:xfrm>
            <a:off x="5573100" y="0"/>
            <a:ext cx="3570900" cy="5143500"/>
          </a:xfrm>
          <a:prstGeom prst="rect">
            <a:avLst/>
          </a:prstGeom>
          <a:solidFill>
            <a:srgbClr val="EFEFE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  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2	 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&lt;div </a:t>
            </a:r>
            <a:r>
              <a:rPr b="1" lang="en" sz="13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=”</a:t>
            </a:r>
            <a:r>
              <a:rPr b="1" lang="en" sz="13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nav-bar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3	    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&lt;h1&gt;</a:t>
            </a:r>
            <a:r>
              <a:rPr b="1" lang="en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Welcome, Malik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&lt;/h1&gt;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4	    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&lt;section&gt;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	        &lt;p&gt;</a:t>
            </a:r>
            <a:r>
              <a:rPr b="1" lang="en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text text text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6        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&lt;/section&gt;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&lt;img </a:t>
            </a:r>
            <a:r>
              <a:rPr b="1" lang="en" sz="13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src=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r>
              <a:rPr b="1" lang="en" sz="13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pic1.png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 /&gt;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8        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&lt;span&gt;</a:t>
            </a: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123 456 789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&lt;/span&gt;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 &lt;/div&gt;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&lt;img </a:t>
            </a:r>
            <a:r>
              <a:rPr b="1" lang="en" sz="13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src=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r>
              <a:rPr b="1" lang="en" sz="13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pic2.png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 /&gt;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11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 &lt;p&gt;</a:t>
            </a: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blah blah blah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 &lt;div&gt;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13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   &lt;p&gt;</a:t>
            </a: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abc def ghi jkl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14	 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7" name="Google Shape;417;p58"/>
          <p:cNvSpPr txBox="1"/>
          <p:nvPr>
            <p:ph idx="1" type="body"/>
          </p:nvPr>
        </p:nvSpPr>
        <p:spPr>
          <a:xfrm>
            <a:off x="0" y="0"/>
            <a:ext cx="34764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img {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width: 200px;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8" name="Google Shape;418;p58"/>
          <p:cNvSpPr txBox="1"/>
          <p:nvPr>
            <p:ph type="title"/>
          </p:nvPr>
        </p:nvSpPr>
        <p:spPr>
          <a:xfrm>
            <a:off x="0" y="0"/>
            <a:ext cx="9144000" cy="603000"/>
          </a:xfrm>
          <a:prstGeom prst="rect">
            <a:avLst/>
          </a:prstGeom>
          <a:solidFill>
            <a:srgbClr val="45818E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4. What will this rule set do to the HTML?</a:t>
            </a:r>
            <a:endParaRPr b="0"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419" name="Google Shape;419;p58"/>
          <p:cNvGrpSpPr/>
          <p:nvPr/>
        </p:nvGrpSpPr>
        <p:grpSpPr>
          <a:xfrm>
            <a:off x="47300" y="1003750"/>
            <a:ext cx="8841650" cy="2721975"/>
            <a:chOff x="47300" y="1003750"/>
            <a:chExt cx="8841650" cy="2721975"/>
          </a:xfrm>
        </p:grpSpPr>
        <p:cxnSp>
          <p:nvCxnSpPr>
            <p:cNvPr id="420" name="Google Shape;420;p58"/>
            <p:cNvCxnSpPr>
              <a:stCxn id="421" idx="1"/>
              <a:endCxn id="422" idx="3"/>
            </p:cNvCxnSpPr>
            <p:nvPr/>
          </p:nvCxnSpPr>
          <p:spPr>
            <a:xfrm rot="10800000">
              <a:off x="3405550" y="1709650"/>
              <a:ext cx="3118500" cy="1053300"/>
            </a:xfrm>
            <a:prstGeom prst="straightConnector1">
              <a:avLst/>
            </a:prstGeom>
            <a:noFill/>
            <a:ln cap="flat" cmpd="sng" w="28575">
              <a:solidFill>
                <a:srgbClr val="93C47D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cxnSp>
          <p:nvCxnSpPr>
            <p:cNvPr id="423" name="Google Shape;423;p58"/>
            <p:cNvCxnSpPr>
              <a:stCxn id="424" idx="1"/>
              <a:endCxn id="422" idx="3"/>
            </p:cNvCxnSpPr>
            <p:nvPr/>
          </p:nvCxnSpPr>
          <p:spPr>
            <a:xfrm rot="10800000">
              <a:off x="3405400" y="1709575"/>
              <a:ext cx="2828100" cy="1875900"/>
            </a:xfrm>
            <a:prstGeom prst="straightConnector1">
              <a:avLst/>
            </a:prstGeom>
            <a:noFill/>
            <a:ln cap="flat" cmpd="sng" w="28575">
              <a:solidFill>
                <a:srgbClr val="93C47D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422" name="Google Shape;422;p58"/>
            <p:cNvSpPr/>
            <p:nvPr/>
          </p:nvSpPr>
          <p:spPr>
            <a:xfrm>
              <a:off x="47300" y="1003750"/>
              <a:ext cx="3358200" cy="1411500"/>
            </a:xfrm>
            <a:prstGeom prst="rect">
              <a:avLst/>
            </a:prstGeom>
            <a:noFill/>
            <a:ln cap="flat" cmpd="sng" w="28575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58"/>
            <p:cNvSpPr/>
            <p:nvPr/>
          </p:nvSpPr>
          <p:spPr>
            <a:xfrm>
              <a:off x="6524050" y="2655550"/>
              <a:ext cx="2364900" cy="214800"/>
            </a:xfrm>
            <a:prstGeom prst="rect">
              <a:avLst/>
            </a:prstGeom>
            <a:noFill/>
            <a:ln cap="flat" cmpd="sng" w="28575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58"/>
            <p:cNvSpPr/>
            <p:nvPr/>
          </p:nvSpPr>
          <p:spPr>
            <a:xfrm>
              <a:off x="6233500" y="3445225"/>
              <a:ext cx="2364900" cy="280500"/>
            </a:xfrm>
            <a:prstGeom prst="rect">
              <a:avLst/>
            </a:prstGeom>
            <a:noFill/>
            <a:ln cap="flat" cmpd="sng" w="28575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" name="Google Shape;425;p58"/>
          <p:cNvSpPr txBox="1"/>
          <p:nvPr/>
        </p:nvSpPr>
        <p:spPr>
          <a:xfrm>
            <a:off x="0" y="4573075"/>
            <a:ext cx="38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https://codepen.io/vanwars/pen/LYdvXra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9"/>
          <p:cNvSpPr txBox="1"/>
          <p:nvPr>
            <p:ph idx="4294967295" type="body"/>
          </p:nvPr>
        </p:nvSpPr>
        <p:spPr>
          <a:xfrm>
            <a:off x="5573100" y="0"/>
            <a:ext cx="3570900" cy="5143500"/>
          </a:xfrm>
          <a:prstGeom prst="rect">
            <a:avLst/>
          </a:prstGeom>
          <a:solidFill>
            <a:srgbClr val="EFEFE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  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2	 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&lt;div </a:t>
            </a:r>
            <a:r>
              <a:rPr b="1" lang="en" sz="13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=”</a:t>
            </a:r>
            <a:r>
              <a:rPr b="1" lang="en" sz="13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nav-bar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3	    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&lt;h1&gt;</a:t>
            </a:r>
            <a:r>
              <a:rPr b="1" lang="en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Welcome, Malik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&lt;/h1&gt;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4	    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&lt;section&gt;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	        &lt;p&gt;</a:t>
            </a:r>
            <a:r>
              <a:rPr b="1" lang="en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text text text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6        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&lt;/section&gt;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&lt;img </a:t>
            </a:r>
            <a:r>
              <a:rPr b="1" lang="en" sz="13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src=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r>
              <a:rPr b="1" lang="en" sz="13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pic1.png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 /&gt;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8        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&lt;span&gt;</a:t>
            </a: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123 456 789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&lt;/span&gt;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 &lt;/div&gt;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&lt;img </a:t>
            </a:r>
            <a:r>
              <a:rPr b="1" lang="en" sz="13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src=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r>
              <a:rPr b="1" lang="en" sz="13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pic2.png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 /&gt;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11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 &lt;p&gt;</a:t>
            </a: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blah blah blah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 &lt;div&gt;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13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   &lt;p&gt;</a:t>
            </a: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abc def ghi jkl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14	 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1" name="Google Shape;431;p59"/>
          <p:cNvSpPr txBox="1"/>
          <p:nvPr>
            <p:ph idx="1" type="body"/>
          </p:nvPr>
        </p:nvSpPr>
        <p:spPr>
          <a:xfrm>
            <a:off x="0" y="0"/>
            <a:ext cx="34764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body {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text-transform: uppercase;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div img {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border: solid 2px #F00;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2" name="Google Shape;432;p59"/>
          <p:cNvSpPr txBox="1"/>
          <p:nvPr>
            <p:ph type="title"/>
          </p:nvPr>
        </p:nvSpPr>
        <p:spPr>
          <a:xfrm>
            <a:off x="0" y="0"/>
            <a:ext cx="9144000" cy="603000"/>
          </a:xfrm>
          <a:prstGeom prst="rect">
            <a:avLst/>
          </a:prstGeom>
          <a:solidFill>
            <a:srgbClr val="45818E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5. What will these rule sets do to the HTML?</a:t>
            </a:r>
            <a:endParaRPr b="0"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433" name="Google Shape;433;p59"/>
          <p:cNvGrpSpPr/>
          <p:nvPr/>
        </p:nvGrpSpPr>
        <p:grpSpPr>
          <a:xfrm>
            <a:off x="59100" y="2336150"/>
            <a:ext cx="8841550" cy="1046400"/>
            <a:chOff x="59100" y="2336150"/>
            <a:chExt cx="8841550" cy="1046400"/>
          </a:xfrm>
        </p:grpSpPr>
        <p:cxnSp>
          <p:nvCxnSpPr>
            <p:cNvPr id="434" name="Google Shape;434;p59"/>
            <p:cNvCxnSpPr>
              <a:stCxn id="435" idx="1"/>
              <a:endCxn id="436" idx="3"/>
            </p:cNvCxnSpPr>
            <p:nvPr/>
          </p:nvCxnSpPr>
          <p:spPr>
            <a:xfrm flipH="1">
              <a:off x="3417250" y="2749575"/>
              <a:ext cx="3118500" cy="109800"/>
            </a:xfrm>
            <a:prstGeom prst="straightConnector1">
              <a:avLst/>
            </a:prstGeom>
            <a:noFill/>
            <a:ln cap="flat" cmpd="sng" w="28575">
              <a:solidFill>
                <a:srgbClr val="93C47D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436" name="Google Shape;436;p59"/>
            <p:cNvSpPr/>
            <p:nvPr/>
          </p:nvSpPr>
          <p:spPr>
            <a:xfrm>
              <a:off x="59100" y="2336150"/>
              <a:ext cx="3358200" cy="1046400"/>
            </a:xfrm>
            <a:prstGeom prst="rect">
              <a:avLst/>
            </a:prstGeom>
            <a:noFill/>
            <a:ln cap="flat" cmpd="sng" w="28575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59"/>
            <p:cNvSpPr/>
            <p:nvPr/>
          </p:nvSpPr>
          <p:spPr>
            <a:xfrm>
              <a:off x="6535750" y="2607525"/>
              <a:ext cx="2364900" cy="284100"/>
            </a:xfrm>
            <a:prstGeom prst="rect">
              <a:avLst/>
            </a:prstGeom>
            <a:noFill/>
            <a:ln cap="flat" cmpd="sng" w="28575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7" name="Google Shape;437;p59"/>
          <p:cNvGrpSpPr/>
          <p:nvPr/>
        </p:nvGrpSpPr>
        <p:grpSpPr>
          <a:xfrm>
            <a:off x="47300" y="912650"/>
            <a:ext cx="8950850" cy="3924900"/>
            <a:chOff x="47300" y="912650"/>
            <a:chExt cx="8950850" cy="3924900"/>
          </a:xfrm>
        </p:grpSpPr>
        <p:cxnSp>
          <p:nvCxnSpPr>
            <p:cNvPr id="438" name="Google Shape;438;p59"/>
            <p:cNvCxnSpPr>
              <a:stCxn id="439" idx="1"/>
              <a:endCxn id="440" idx="3"/>
            </p:cNvCxnSpPr>
            <p:nvPr/>
          </p:nvCxnSpPr>
          <p:spPr>
            <a:xfrm rot="10800000">
              <a:off x="3381850" y="1722800"/>
              <a:ext cx="2564700" cy="1152300"/>
            </a:xfrm>
            <a:prstGeom prst="straightConnector1">
              <a:avLst/>
            </a:prstGeom>
            <a:noFill/>
            <a:ln cap="flat" cmpd="sng" w="28575">
              <a:solidFill>
                <a:srgbClr val="6FA8DC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439" name="Google Shape;439;p59"/>
            <p:cNvSpPr/>
            <p:nvPr/>
          </p:nvSpPr>
          <p:spPr>
            <a:xfrm>
              <a:off x="5946550" y="912650"/>
              <a:ext cx="3051600" cy="3924900"/>
            </a:xfrm>
            <a:prstGeom prst="rect">
              <a:avLst/>
            </a:prstGeom>
            <a:noFill/>
            <a:ln cap="flat" cmpd="sng" w="28575">
              <a:solidFill>
                <a:srgbClr val="6FA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59"/>
            <p:cNvSpPr/>
            <p:nvPr/>
          </p:nvSpPr>
          <p:spPr>
            <a:xfrm>
              <a:off x="47300" y="1309850"/>
              <a:ext cx="3334500" cy="825600"/>
            </a:xfrm>
            <a:prstGeom prst="rect">
              <a:avLst/>
            </a:prstGeom>
            <a:noFill/>
            <a:ln cap="flat" cmpd="sng" w="28575">
              <a:solidFill>
                <a:srgbClr val="6FA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0"/>
          <p:cNvSpPr txBox="1"/>
          <p:nvPr>
            <p:ph idx="4294967295" type="body"/>
          </p:nvPr>
        </p:nvSpPr>
        <p:spPr>
          <a:xfrm>
            <a:off x="5573100" y="0"/>
            <a:ext cx="3570900" cy="5143500"/>
          </a:xfrm>
          <a:prstGeom prst="rect">
            <a:avLst/>
          </a:prstGeom>
          <a:solidFill>
            <a:srgbClr val="EFEFE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  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2	 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&lt;div </a:t>
            </a:r>
            <a:r>
              <a:rPr b="1" lang="en" sz="13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=”</a:t>
            </a:r>
            <a:r>
              <a:rPr b="1" lang="en" sz="13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nav-bar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3	    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&lt;h1&gt;</a:t>
            </a:r>
            <a:r>
              <a:rPr b="1" lang="en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Welcome, Malik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&lt;/h1&gt;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4	    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&lt;section&gt;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	        &lt;p&gt;</a:t>
            </a:r>
            <a:r>
              <a:rPr b="1" lang="en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text text text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6        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&lt;/section&gt;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&lt;img </a:t>
            </a:r>
            <a:r>
              <a:rPr b="1" lang="en" sz="13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src=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r>
              <a:rPr b="1" lang="en" sz="13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pic1.png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 /&gt;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8        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&lt;span&gt;</a:t>
            </a: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123 456 789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&lt;/span&gt;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 &lt;/div&gt;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&lt;img </a:t>
            </a:r>
            <a:r>
              <a:rPr b="1" lang="en" sz="13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src=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r>
              <a:rPr b="1" lang="en" sz="13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pic2.png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 /&gt;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11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 &lt;p&gt;</a:t>
            </a: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blah blah blah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 &lt;div&gt;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13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   &lt;p&gt;</a:t>
            </a: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abc def ghi jkl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14	 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&lt;button&gt;Click me&lt;/button&gt;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6" name="Google Shape;446;p60"/>
          <p:cNvSpPr txBox="1"/>
          <p:nvPr>
            <p:ph idx="1" type="body"/>
          </p:nvPr>
        </p:nvSpPr>
        <p:spPr>
          <a:xfrm>
            <a:off x="0" y="0"/>
            <a:ext cx="34764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* {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color: red;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text-transform: uppercase;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7" name="Google Shape;447;p60"/>
          <p:cNvSpPr txBox="1"/>
          <p:nvPr>
            <p:ph type="title"/>
          </p:nvPr>
        </p:nvSpPr>
        <p:spPr>
          <a:xfrm>
            <a:off x="0" y="0"/>
            <a:ext cx="9144000" cy="603000"/>
          </a:xfrm>
          <a:prstGeom prst="rect">
            <a:avLst/>
          </a:prstGeom>
          <a:solidFill>
            <a:srgbClr val="45818E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6. What will this rule set do to the HTML?</a:t>
            </a:r>
            <a:endParaRPr b="0"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1"/>
          <p:cNvSpPr txBox="1"/>
          <p:nvPr>
            <p:ph idx="4294967295" type="body"/>
          </p:nvPr>
        </p:nvSpPr>
        <p:spPr>
          <a:xfrm>
            <a:off x="5573100" y="0"/>
            <a:ext cx="3570900" cy="5143500"/>
          </a:xfrm>
          <a:prstGeom prst="rect">
            <a:avLst/>
          </a:prstGeom>
          <a:solidFill>
            <a:srgbClr val="EFEFE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  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2	 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&lt;div </a:t>
            </a:r>
            <a:r>
              <a:rPr b="1" lang="en" sz="13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=”</a:t>
            </a:r>
            <a:r>
              <a:rPr b="1" lang="en" sz="13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nav-bar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3	    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&lt;h1&gt;</a:t>
            </a:r>
            <a:r>
              <a:rPr b="1" lang="en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Welcome, Malik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&lt;/h1&gt;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4	    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&lt;section&gt;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	        &lt;p&gt;</a:t>
            </a:r>
            <a:r>
              <a:rPr b="1" lang="en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text text text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6        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&lt;/section&gt;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&lt;img </a:t>
            </a:r>
            <a:r>
              <a:rPr b="1" lang="en" sz="13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src=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r>
              <a:rPr b="1" lang="en" sz="13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pic1.png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 /&gt;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8        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&lt;span&gt;</a:t>
            </a: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123 456 789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&lt;/span&gt;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 &lt;/div&gt;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&lt;img </a:t>
            </a:r>
            <a:r>
              <a:rPr b="1" lang="en" sz="1300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src=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r>
              <a:rPr b="1" lang="en" sz="13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pic2.png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 /&gt;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11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 &lt;p&gt;</a:t>
            </a: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blah blah blah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 &lt;div&gt;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13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   &lt;p&gt;</a:t>
            </a:r>
            <a:r>
              <a:rPr b="1" lang="en" sz="1300">
                <a:latin typeface="Courier New"/>
                <a:ea typeface="Courier New"/>
                <a:cs typeface="Courier New"/>
                <a:sym typeface="Courier New"/>
              </a:rPr>
              <a:t>abc def ghi jkl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14	 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&lt;button&gt;Click me&lt;/button&gt;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b="1" sz="1300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3" name="Google Shape;453;p61"/>
          <p:cNvSpPr txBox="1"/>
          <p:nvPr>
            <p:ph idx="1" type="body"/>
          </p:nvPr>
        </p:nvSpPr>
        <p:spPr>
          <a:xfrm>
            <a:off x="0" y="76200"/>
            <a:ext cx="34764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h1, span {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color: red;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text-transform: uppercase;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4" name="Google Shape;454;p61"/>
          <p:cNvSpPr txBox="1"/>
          <p:nvPr>
            <p:ph type="title"/>
          </p:nvPr>
        </p:nvSpPr>
        <p:spPr>
          <a:xfrm>
            <a:off x="0" y="0"/>
            <a:ext cx="9144000" cy="603000"/>
          </a:xfrm>
          <a:prstGeom prst="rect">
            <a:avLst/>
          </a:prstGeom>
          <a:solidFill>
            <a:srgbClr val="45818E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7. What will this rule set do to the HTML?</a:t>
            </a:r>
            <a:endParaRPr b="0"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455" name="Google Shape;455;p61"/>
          <p:cNvGrpSpPr/>
          <p:nvPr/>
        </p:nvGrpSpPr>
        <p:grpSpPr>
          <a:xfrm>
            <a:off x="59100" y="1317150"/>
            <a:ext cx="8824100" cy="1803800"/>
            <a:chOff x="59100" y="1317150"/>
            <a:chExt cx="8824100" cy="1803800"/>
          </a:xfrm>
        </p:grpSpPr>
        <p:grpSp>
          <p:nvGrpSpPr>
            <p:cNvPr id="456" name="Google Shape;456;p61"/>
            <p:cNvGrpSpPr/>
            <p:nvPr/>
          </p:nvGrpSpPr>
          <p:grpSpPr>
            <a:xfrm>
              <a:off x="59100" y="1317150"/>
              <a:ext cx="8768750" cy="1046400"/>
              <a:chOff x="59100" y="2336150"/>
              <a:chExt cx="8768750" cy="1046400"/>
            </a:xfrm>
          </p:grpSpPr>
          <p:cxnSp>
            <p:nvCxnSpPr>
              <p:cNvPr id="457" name="Google Shape;457;p61"/>
              <p:cNvCxnSpPr>
                <a:stCxn id="458" idx="1"/>
                <a:endCxn id="459" idx="3"/>
              </p:cNvCxnSpPr>
              <p:nvPr/>
            </p:nvCxnSpPr>
            <p:spPr>
              <a:xfrm flipH="1">
                <a:off x="3417350" y="2717325"/>
                <a:ext cx="3045600" cy="1419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93C47D"/>
                </a:solidFill>
                <a:prstDash val="solid"/>
                <a:round/>
                <a:headEnd len="med" w="med" type="triangle"/>
                <a:tailEnd len="med" w="med" type="none"/>
              </a:ln>
            </p:spPr>
          </p:cxnSp>
          <p:sp>
            <p:nvSpPr>
              <p:cNvPr id="459" name="Google Shape;459;p61"/>
              <p:cNvSpPr/>
              <p:nvPr/>
            </p:nvSpPr>
            <p:spPr>
              <a:xfrm>
                <a:off x="59100" y="2336150"/>
                <a:ext cx="3358200" cy="1046400"/>
              </a:xfrm>
              <a:prstGeom prst="rect">
                <a:avLst/>
              </a:prstGeom>
              <a:noFill/>
              <a:ln cap="flat" cmpd="sng" w="28575">
                <a:solidFill>
                  <a:srgbClr val="93C47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61"/>
              <p:cNvSpPr/>
              <p:nvPr/>
            </p:nvSpPr>
            <p:spPr>
              <a:xfrm>
                <a:off x="6462950" y="2575275"/>
                <a:ext cx="2364900" cy="284100"/>
              </a:xfrm>
              <a:prstGeom prst="rect">
                <a:avLst/>
              </a:prstGeom>
              <a:noFill/>
              <a:ln cap="flat" cmpd="sng" w="28575">
                <a:solidFill>
                  <a:srgbClr val="93C47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460" name="Google Shape;460;p61"/>
            <p:cNvCxnSpPr>
              <a:stCxn id="461" idx="1"/>
              <a:endCxn id="459" idx="3"/>
            </p:cNvCxnSpPr>
            <p:nvPr/>
          </p:nvCxnSpPr>
          <p:spPr>
            <a:xfrm rot="10800000">
              <a:off x="3417200" y="1840400"/>
              <a:ext cx="3101100" cy="1138500"/>
            </a:xfrm>
            <a:prstGeom prst="straightConnector1">
              <a:avLst/>
            </a:prstGeom>
            <a:noFill/>
            <a:ln cap="flat" cmpd="sng" w="28575">
              <a:solidFill>
                <a:srgbClr val="93C47D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461" name="Google Shape;461;p61"/>
            <p:cNvSpPr/>
            <p:nvPr/>
          </p:nvSpPr>
          <p:spPr>
            <a:xfrm>
              <a:off x="6518300" y="2836850"/>
              <a:ext cx="2364900" cy="284100"/>
            </a:xfrm>
            <a:prstGeom prst="rect">
              <a:avLst/>
            </a:prstGeom>
            <a:noFill/>
            <a:ln cap="flat" cmpd="sng" w="28575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3" name="Google Shape;143;p35"/>
          <p:cNvSpPr txBox="1"/>
          <p:nvPr>
            <p:ph idx="1" type="body"/>
          </p:nvPr>
        </p:nvSpPr>
        <p:spPr>
          <a:xfrm>
            <a:off x="311700" y="1152475"/>
            <a:ext cx="8520600" cy="3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The DOM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Intro to CSS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Selectors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The box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Specificity and the cascade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Some common properties</a:t>
            </a:r>
            <a:endParaRPr/>
          </a:p>
        </p:txBody>
      </p:sp>
      <p:sp>
        <p:nvSpPr>
          <p:cNvPr id="144" name="Google Shape;14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467" name="Google Shape;467;p62"/>
          <p:cNvSpPr txBox="1"/>
          <p:nvPr>
            <p:ph idx="1" type="body"/>
          </p:nvPr>
        </p:nvSpPr>
        <p:spPr>
          <a:xfrm>
            <a:off x="311700" y="1152475"/>
            <a:ext cx="8520600" cy="3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Montserrat"/>
              <a:buAutoNum type="arabicPeriod"/>
            </a:pPr>
            <a:r>
              <a:rPr lang="en">
                <a:solidFill>
                  <a:srgbClr val="B7B7B7"/>
                </a:solidFill>
              </a:rPr>
              <a:t>The DOM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Montserrat"/>
              <a:buAutoNum type="arabicPeriod"/>
            </a:pPr>
            <a:r>
              <a:rPr lang="en">
                <a:solidFill>
                  <a:srgbClr val="B7B7B7"/>
                </a:solidFill>
              </a:rPr>
              <a:t>Intro to CSS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Montserrat"/>
              <a:buAutoNum type="arabicPeriod"/>
            </a:pPr>
            <a:r>
              <a:rPr lang="en">
                <a:solidFill>
                  <a:srgbClr val="B7B7B7"/>
                </a:solidFill>
              </a:rPr>
              <a:t>Selectors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Montserrat"/>
              <a:buAutoNum type="arabicPeriod"/>
            </a:pPr>
            <a:r>
              <a:rPr b="1" lang="en">
                <a:solidFill>
                  <a:srgbClr val="1155CC"/>
                </a:solidFill>
              </a:rPr>
              <a:t>The box model</a:t>
            </a:r>
            <a:endParaRPr b="1">
              <a:solidFill>
                <a:srgbClr val="1155C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Specificity and the cascade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Some common properties</a:t>
            </a:r>
            <a:endParaRPr/>
          </a:p>
        </p:txBody>
      </p:sp>
      <p:sp>
        <p:nvSpPr>
          <p:cNvPr id="468" name="Google Shape;468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Box Model</a:t>
            </a:r>
            <a:endParaRPr/>
          </a:p>
        </p:txBody>
      </p:sp>
      <p:sp>
        <p:nvSpPr>
          <p:cNvPr id="474" name="Google Shape;474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5" name="Google Shape;47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700" y="1614625"/>
            <a:ext cx="7972000" cy="297342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63"/>
          <p:cNvSpPr txBox="1"/>
          <p:nvPr/>
        </p:nvSpPr>
        <p:spPr>
          <a:xfrm>
            <a:off x="6272550" y="288300"/>
            <a:ext cx="2331300" cy="1045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References: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ubik"/>
              <a:buChar char="●"/>
            </a:pPr>
            <a:r>
              <a:rPr lang="en" u="sng">
                <a:solidFill>
                  <a:schemeClr val="hlink"/>
                </a:solidFill>
                <a:latin typeface="Rubik"/>
                <a:ea typeface="Rubik"/>
                <a:cs typeface="Rubik"/>
                <a:sym typeface="Rubik"/>
                <a:hlinkClick r:id="rId4"/>
              </a:rPr>
              <a:t>W3 Schools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Box Model</a:t>
            </a:r>
            <a:endParaRPr/>
          </a:p>
        </p:txBody>
      </p:sp>
      <p:sp>
        <p:nvSpPr>
          <p:cNvPr id="482" name="Google Shape;482;p64"/>
          <p:cNvSpPr txBox="1"/>
          <p:nvPr/>
        </p:nvSpPr>
        <p:spPr>
          <a:xfrm>
            <a:off x="0" y="4816800"/>
            <a:ext cx="44403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https://codepen.io/vanwars/pen/WWRqRY?editors=0100</a:t>
            </a:r>
            <a:endParaRPr/>
          </a:p>
        </p:txBody>
      </p:sp>
      <p:sp>
        <p:nvSpPr>
          <p:cNvPr id="483" name="Google Shape;483;p64"/>
          <p:cNvSpPr txBox="1"/>
          <p:nvPr>
            <p:ph idx="1" type="body"/>
          </p:nvPr>
        </p:nvSpPr>
        <p:spPr>
          <a:xfrm>
            <a:off x="311700" y="1152475"/>
            <a:ext cx="8520600" cy="3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margin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padding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border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width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b</a:t>
            </a:r>
            <a:r>
              <a:rPr lang="en"/>
              <a:t>ox-sizing (border-box v. content box)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d</a:t>
            </a:r>
            <a:r>
              <a:rPr lang="en"/>
              <a:t>isplay (block, inline-block, flex, grid, etc.). Anything but “inline”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Block-Level Elements</a:t>
            </a:r>
            <a:endParaRPr/>
          </a:p>
        </p:txBody>
      </p:sp>
      <p:sp>
        <p:nvSpPr>
          <p:cNvPr id="489" name="Google Shape;489;p65"/>
          <p:cNvSpPr txBox="1"/>
          <p:nvPr/>
        </p:nvSpPr>
        <p:spPr>
          <a:xfrm>
            <a:off x="0" y="4816800"/>
            <a:ext cx="44403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https://codepen.io/vanwars/pen/WWRqRY?editors=0100</a:t>
            </a:r>
            <a:endParaRPr/>
          </a:p>
        </p:txBody>
      </p:sp>
      <p:sp>
        <p:nvSpPr>
          <p:cNvPr id="490" name="Google Shape;490;p65"/>
          <p:cNvSpPr txBox="1"/>
          <p:nvPr>
            <p:ph idx="1" type="body"/>
          </p:nvPr>
        </p:nvSpPr>
        <p:spPr>
          <a:xfrm>
            <a:off x="311700" y="1152475"/>
            <a:ext cx="8520600" cy="3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HTML tags that have a </a:t>
            </a:r>
            <a:r>
              <a:rPr lang="en" sz="2200"/>
              <a:t>default</a:t>
            </a:r>
            <a:r>
              <a:rPr lang="en" sz="2200"/>
              <a:t> display of: </a:t>
            </a:r>
            <a:r>
              <a:rPr b="1" lang="en" sz="2200">
                <a:latin typeface="Consolas"/>
                <a:ea typeface="Consolas"/>
                <a:cs typeface="Consolas"/>
                <a:sym typeface="Consolas"/>
              </a:rPr>
              <a:t>display: block;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&lt;address&gt; &lt;article&gt; &lt;aside&gt; &lt;blockquote&gt; &lt;canvas&gt; &lt;dd&gt; &lt;div&gt; &lt;dl&gt; &lt;dt&gt; &lt;fieldset&gt; &lt;figcaption&gt; &lt;figure&gt; &lt;footer&gt; &lt;form&gt; &lt;h1&gt;-&lt;h6&gt; &lt;header&gt; &lt;hr&gt; &lt;li&gt; &lt;main&gt; &lt;nav&gt; &lt;noscript&gt; &lt;ol&gt; &lt;p&gt; &lt;pre&gt; &lt;section&gt; &lt;table&gt; &lt;tfoot&gt; &lt;ul&gt; &lt;video&gt;</a:t>
            </a:r>
            <a:endParaRPr sz="2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Inline</a:t>
            </a:r>
            <a:r>
              <a:rPr lang="en"/>
              <a:t> Elements</a:t>
            </a:r>
            <a:endParaRPr/>
          </a:p>
        </p:txBody>
      </p:sp>
      <p:sp>
        <p:nvSpPr>
          <p:cNvPr id="496" name="Google Shape;496;p66"/>
          <p:cNvSpPr txBox="1"/>
          <p:nvPr/>
        </p:nvSpPr>
        <p:spPr>
          <a:xfrm>
            <a:off x="0" y="4816800"/>
            <a:ext cx="44403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https://codepen.io/vanwars/pen/WWRqRY?editors=0100</a:t>
            </a:r>
            <a:endParaRPr/>
          </a:p>
        </p:txBody>
      </p:sp>
      <p:sp>
        <p:nvSpPr>
          <p:cNvPr id="497" name="Google Shape;497;p66"/>
          <p:cNvSpPr txBox="1"/>
          <p:nvPr>
            <p:ph idx="1" type="body"/>
          </p:nvPr>
        </p:nvSpPr>
        <p:spPr>
          <a:xfrm>
            <a:off x="311700" y="1152475"/>
            <a:ext cx="8520600" cy="36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HTML tags that have a default display of: </a:t>
            </a:r>
            <a:r>
              <a:rPr b="1" lang="en" sz="2200">
                <a:latin typeface="Consolas"/>
                <a:ea typeface="Consolas"/>
                <a:cs typeface="Consolas"/>
                <a:sym typeface="Consolas"/>
              </a:rPr>
              <a:t>display: inline;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&lt;a&gt; &lt;abbr&gt; &lt;acronym&gt; &lt;b&gt; &lt;bdo&gt; &lt;big&gt; &lt;br&gt; &lt;button&gt; &lt;cite&gt; &lt;code&gt; &lt;dfn&gt; &lt;em&gt; &lt;i&gt; &lt;img&gt; &lt;input&gt; &lt;kbd&gt; &lt;label&gt; &lt;map&gt; &lt;object&gt; &lt;output&gt; &lt;q&gt; &lt;samp&gt; &lt;script&gt; &lt;select&gt; &lt;small&gt; &lt;span&gt; &lt;strong&gt; &lt;sub&gt; &lt;sup&gt; &lt;textarea&gt; &lt;time&gt; &lt;tt&gt; &lt;var&gt;</a:t>
            </a:r>
            <a:endParaRPr sz="2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503" name="Google Shape;503;p67"/>
          <p:cNvSpPr txBox="1"/>
          <p:nvPr>
            <p:ph idx="1" type="body"/>
          </p:nvPr>
        </p:nvSpPr>
        <p:spPr>
          <a:xfrm>
            <a:off x="311700" y="1152475"/>
            <a:ext cx="8520600" cy="3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The DOM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Intro to CSS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Selectors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The box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Montserrat"/>
              <a:buAutoNum type="arabicPeriod"/>
            </a:pPr>
            <a:r>
              <a:rPr b="1" lang="en">
                <a:solidFill>
                  <a:srgbClr val="1155CC"/>
                </a:solidFill>
              </a:rPr>
              <a:t>Specificity and the cascade</a:t>
            </a:r>
            <a:endParaRPr b="1">
              <a:solidFill>
                <a:srgbClr val="1155C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Some common properties</a:t>
            </a:r>
            <a:endParaRPr/>
          </a:p>
        </p:txBody>
      </p:sp>
      <p:sp>
        <p:nvSpPr>
          <p:cNvPr id="504" name="Google Shape;504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Specificity and the Cascade</a:t>
            </a:r>
            <a:endParaRPr/>
          </a:p>
        </p:txBody>
      </p:sp>
      <p:sp>
        <p:nvSpPr>
          <p:cNvPr id="510" name="Google Shape;510;p68"/>
          <p:cNvSpPr txBox="1"/>
          <p:nvPr>
            <p:ph idx="1" type="body"/>
          </p:nvPr>
        </p:nvSpPr>
        <p:spPr>
          <a:xfrm>
            <a:off x="311700" y="1152475"/>
            <a:ext cx="8520600" cy="3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The “cascade” refers to the way that CSS styles are applied to HTML elements. Styles applied to elements cascade down to their descendants, unless they are overridden.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Specificity is the means by which browsers decide which CSS property values are the most relevant to an element and, therefore, will be applied.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You can think of the cascade as a layering of styling rules, in order of specificity.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Specificity and the Cascade</a:t>
            </a:r>
            <a:endParaRPr/>
          </a:p>
        </p:txBody>
      </p:sp>
      <p:sp>
        <p:nvSpPr>
          <p:cNvPr id="516" name="Google Shape;516;p69"/>
          <p:cNvSpPr txBox="1"/>
          <p:nvPr>
            <p:ph idx="1" type="body"/>
          </p:nvPr>
        </p:nvSpPr>
        <p:spPr>
          <a:xfrm>
            <a:off x="311700" y="1152475"/>
            <a:ext cx="8520600" cy="3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More specific style declarations take precedence over more “distant” ones: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If one rule is more specific than another one, the more specific rule wins.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If two rules share the same specificity, then then the more “recent” rule takes precedence.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Font typeface="Montserrat"/>
              <a:buAutoNum type="arabicPeriod"/>
            </a:pPr>
            <a:r>
              <a:rPr lang="en"/>
              <a:t>Note: Some properties are not inherited (because it wouldn’t make sense if they did). A table of properties that are / are not inherited can be found at the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W3C specification site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522" name="Google Shape;522;p70"/>
          <p:cNvSpPr txBox="1"/>
          <p:nvPr>
            <p:ph idx="1" type="body"/>
          </p:nvPr>
        </p:nvSpPr>
        <p:spPr>
          <a:xfrm>
            <a:off x="311700" y="1152475"/>
            <a:ext cx="8520600" cy="3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The DOM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Intro to CSS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Selectors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The box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Specificity and the cascade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Montserrat"/>
              <a:buAutoNum type="arabicPeriod"/>
            </a:pPr>
            <a:r>
              <a:rPr b="1" lang="en">
                <a:solidFill>
                  <a:srgbClr val="1155CC"/>
                </a:solidFill>
              </a:rPr>
              <a:t>Some common properties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523" name="Google Shape;523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CSS Properties and Techniques</a:t>
            </a:r>
            <a:endParaRPr/>
          </a:p>
        </p:txBody>
      </p:sp>
      <p:sp>
        <p:nvSpPr>
          <p:cNvPr id="529" name="Google Shape;529;p71"/>
          <p:cNvSpPr txBox="1"/>
          <p:nvPr>
            <p:ph idx="1" type="body"/>
          </p:nvPr>
        </p:nvSpPr>
        <p:spPr>
          <a:xfrm>
            <a:off x="311700" y="1152475"/>
            <a:ext cx="8520600" cy="3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3"/>
              </a:rPr>
              <a:t>Fonts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4"/>
              </a:rPr>
              <a:t>Color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5"/>
              </a:rPr>
              <a:t>Box Model</a:t>
            </a:r>
            <a:r>
              <a:rPr lang="en"/>
              <a:t> (border, margin, padding, width, height)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6"/>
              </a:rPr>
              <a:t>p</a:t>
            </a:r>
            <a:r>
              <a:rPr lang="en" u="sng">
                <a:solidFill>
                  <a:schemeClr val="hlink"/>
                </a:solidFill>
                <a:hlinkClick r:id="rId7"/>
              </a:rPr>
              <a:t>seudo-classes</a:t>
            </a:r>
            <a:r>
              <a:rPr lang="en"/>
              <a:t> (:hover, :active, :visited, etc.)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50" name="Google Shape;150;p36"/>
          <p:cNvSpPr txBox="1"/>
          <p:nvPr>
            <p:ph idx="1" type="body"/>
          </p:nvPr>
        </p:nvSpPr>
        <p:spPr>
          <a:xfrm>
            <a:off x="311700" y="1152475"/>
            <a:ext cx="8520600" cy="3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Montserrat"/>
              <a:buAutoNum type="arabicPeriod"/>
            </a:pPr>
            <a:r>
              <a:rPr b="1" lang="en">
                <a:solidFill>
                  <a:srgbClr val="1155CC"/>
                </a:solidFill>
              </a:rPr>
              <a:t>The DOM</a:t>
            </a:r>
            <a:endParaRPr b="1">
              <a:solidFill>
                <a:srgbClr val="1155C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Intro to CSS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Selectors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The box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Specificity and the cascade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Some common properties</a:t>
            </a:r>
            <a:endParaRPr/>
          </a:p>
        </p:txBody>
      </p:sp>
      <p:sp>
        <p:nvSpPr>
          <p:cNvPr id="151" name="Google Shape;15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</a:t>
            </a:r>
            <a:endParaRPr sz="18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35" name="Google Shape;535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7"/>
          <p:cNvSpPr txBox="1"/>
          <p:nvPr>
            <p:ph idx="1" type="body"/>
          </p:nvPr>
        </p:nvSpPr>
        <p:spPr>
          <a:xfrm>
            <a:off x="311700" y="1152475"/>
            <a:ext cx="8520600" cy="3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(n.) a way of representing a document, like a web page, in a way that can be understood by a human and by a computer. Typically, a DOM is created using HTML. Declarative languages like CSS are used to style it, and programming languages like Javascript allow us to change it.</a:t>
            </a:r>
            <a:endParaRPr/>
          </a:p>
        </p:txBody>
      </p:sp>
      <p:sp>
        <p:nvSpPr>
          <p:cNvPr id="157" name="Google Shape;15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Object Model (DOM)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/>
          <p:nvPr/>
        </p:nvSpPr>
        <p:spPr>
          <a:xfrm>
            <a:off x="375150" y="1131225"/>
            <a:ext cx="8393700" cy="3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52400" marR="15240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html </a:t>
            </a:r>
            <a:r>
              <a:rPr lang="en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lang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en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en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"&gt;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DOM Example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meta </a:t>
            </a:r>
            <a:r>
              <a:rPr lang="en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en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author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content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en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EECS 130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"&gt;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link </a:t>
            </a:r>
            <a:r>
              <a:rPr lang="en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rel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en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stylesheet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en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main.css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"&gt;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Hello!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 &lt;</a:t>
            </a:r>
            <a:r>
              <a:rPr lang="en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Welcome to this webpage.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&lt;/</a:t>
            </a:r>
            <a:r>
              <a:rPr lang="en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63" name="Google Shape;16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Convert this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3"/>
              </a:rPr>
              <a:t>Simple HTML Page</a:t>
            </a:r>
            <a:r>
              <a:rPr lang="en"/>
              <a:t> to a DOM Diagram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9"/>
          <p:cNvSpPr/>
          <p:nvPr/>
        </p:nvSpPr>
        <p:spPr>
          <a:xfrm>
            <a:off x="3757642" y="886761"/>
            <a:ext cx="1403100" cy="450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&lt;html&gt;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9" name="Google Shape;169;p39"/>
          <p:cNvSpPr/>
          <p:nvPr/>
        </p:nvSpPr>
        <p:spPr>
          <a:xfrm>
            <a:off x="311688" y="2846895"/>
            <a:ext cx="1403100" cy="450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&lt;title&gt;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0" name="Google Shape;170;p39"/>
          <p:cNvSpPr/>
          <p:nvPr/>
        </p:nvSpPr>
        <p:spPr>
          <a:xfrm>
            <a:off x="1920978" y="1695902"/>
            <a:ext cx="1403100" cy="450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&lt;head&gt;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1" name="Google Shape;171;p39"/>
          <p:cNvSpPr/>
          <p:nvPr/>
        </p:nvSpPr>
        <p:spPr>
          <a:xfrm>
            <a:off x="6244770" y="1696002"/>
            <a:ext cx="1403100" cy="450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&lt;body&gt;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172" name="Google Shape;172;p39"/>
          <p:cNvCxnSpPr>
            <a:stCxn id="168" idx="2"/>
            <a:endCxn id="170" idx="0"/>
          </p:cNvCxnSpPr>
          <p:nvPr/>
        </p:nvCxnSpPr>
        <p:spPr>
          <a:xfrm rot="5400000">
            <a:off x="3361642" y="598311"/>
            <a:ext cx="358500" cy="18366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39"/>
          <p:cNvCxnSpPr>
            <a:stCxn id="168" idx="2"/>
            <a:endCxn id="171" idx="0"/>
          </p:cNvCxnSpPr>
          <p:nvPr/>
        </p:nvCxnSpPr>
        <p:spPr>
          <a:xfrm flipH="1" rot="-5400000">
            <a:off x="5523442" y="273111"/>
            <a:ext cx="358500" cy="24870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39"/>
          <p:cNvCxnSpPr>
            <a:stCxn id="170" idx="2"/>
            <a:endCxn id="169" idx="0"/>
          </p:cNvCxnSpPr>
          <p:nvPr/>
        </p:nvCxnSpPr>
        <p:spPr>
          <a:xfrm rot="5400000">
            <a:off x="1467678" y="1692152"/>
            <a:ext cx="700500" cy="16092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" name="Google Shape;175;p39"/>
          <p:cNvSpPr/>
          <p:nvPr/>
        </p:nvSpPr>
        <p:spPr>
          <a:xfrm>
            <a:off x="3530269" y="2846895"/>
            <a:ext cx="1403100" cy="450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&lt;link&gt;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176" name="Google Shape;176;p39"/>
          <p:cNvCxnSpPr>
            <a:stCxn id="170" idx="2"/>
            <a:endCxn id="175" idx="0"/>
          </p:cNvCxnSpPr>
          <p:nvPr/>
        </p:nvCxnSpPr>
        <p:spPr>
          <a:xfrm flipH="1" rot="-5400000">
            <a:off x="3076878" y="1692152"/>
            <a:ext cx="700500" cy="16092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39"/>
          <p:cNvSpPr/>
          <p:nvPr/>
        </p:nvSpPr>
        <p:spPr>
          <a:xfrm>
            <a:off x="6244759" y="2846926"/>
            <a:ext cx="1403100" cy="450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&lt;main&gt;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178" name="Google Shape;178;p39"/>
          <p:cNvCxnSpPr>
            <a:stCxn id="171" idx="2"/>
            <a:endCxn id="177" idx="0"/>
          </p:cNvCxnSpPr>
          <p:nvPr/>
        </p:nvCxnSpPr>
        <p:spPr>
          <a:xfrm flipH="1" rot="-5400000">
            <a:off x="6596520" y="2496402"/>
            <a:ext cx="700200" cy="6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39"/>
          <p:cNvSpPr/>
          <p:nvPr/>
        </p:nvSpPr>
        <p:spPr>
          <a:xfrm>
            <a:off x="5400257" y="3878850"/>
            <a:ext cx="1403100" cy="450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&lt;h1&gt;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80" name="Google Shape;180;p39"/>
          <p:cNvSpPr/>
          <p:nvPr/>
        </p:nvSpPr>
        <p:spPr>
          <a:xfrm>
            <a:off x="7089260" y="3878850"/>
            <a:ext cx="1403100" cy="450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&lt;p&gt;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181" name="Google Shape;181;p39"/>
          <p:cNvCxnSpPr>
            <a:stCxn id="177" idx="2"/>
            <a:endCxn id="179" idx="0"/>
          </p:cNvCxnSpPr>
          <p:nvPr/>
        </p:nvCxnSpPr>
        <p:spPr>
          <a:xfrm rot="5400000">
            <a:off x="6233359" y="3165976"/>
            <a:ext cx="581400" cy="8445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39"/>
          <p:cNvCxnSpPr>
            <a:stCxn id="180" idx="0"/>
            <a:endCxn id="177" idx="2"/>
          </p:cNvCxnSpPr>
          <p:nvPr/>
        </p:nvCxnSpPr>
        <p:spPr>
          <a:xfrm flipH="1" rot="5400000">
            <a:off x="7077860" y="3165900"/>
            <a:ext cx="581400" cy="8445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39"/>
          <p:cNvCxnSpPr>
            <a:stCxn id="179" idx="2"/>
          </p:cNvCxnSpPr>
          <p:nvPr/>
        </p:nvCxnSpPr>
        <p:spPr>
          <a:xfrm flipH="1">
            <a:off x="6099407" y="4329450"/>
            <a:ext cx="2400" cy="173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" name="Google Shape;184;p39"/>
          <p:cNvSpPr txBox="1"/>
          <p:nvPr/>
        </p:nvSpPr>
        <p:spPr>
          <a:xfrm>
            <a:off x="5399016" y="4503292"/>
            <a:ext cx="14031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Hello!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85" name="Google Shape;185;p39"/>
          <p:cNvSpPr txBox="1"/>
          <p:nvPr/>
        </p:nvSpPr>
        <p:spPr>
          <a:xfrm>
            <a:off x="7089260" y="4503292"/>
            <a:ext cx="14031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Welcome to this webpage.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186" name="Google Shape;186;p39"/>
          <p:cNvCxnSpPr/>
          <p:nvPr/>
        </p:nvCxnSpPr>
        <p:spPr>
          <a:xfrm flipH="1">
            <a:off x="7777441" y="4322786"/>
            <a:ext cx="2400" cy="173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39"/>
          <p:cNvSpPr/>
          <p:nvPr/>
        </p:nvSpPr>
        <p:spPr>
          <a:xfrm>
            <a:off x="1920990" y="2846895"/>
            <a:ext cx="1403100" cy="450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&lt;meta&gt;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188" name="Google Shape;188;p39"/>
          <p:cNvCxnSpPr>
            <a:stCxn id="170" idx="2"/>
            <a:endCxn id="187" idx="0"/>
          </p:cNvCxnSpPr>
          <p:nvPr/>
        </p:nvCxnSpPr>
        <p:spPr>
          <a:xfrm flipH="1" rot="-5400000">
            <a:off x="2272578" y="2496452"/>
            <a:ext cx="700500" cy="6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" name="Google Shape;18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r>
              <a:rPr lang="en"/>
              <a:t> Tree Diagram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0"/>
          <p:cNvSpPr txBox="1"/>
          <p:nvPr/>
        </p:nvSpPr>
        <p:spPr>
          <a:xfrm>
            <a:off x="4732625" y="1017725"/>
            <a:ext cx="4208700" cy="3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52400" marR="152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20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html </a:t>
            </a:r>
            <a:r>
              <a:rPr lang="en" sz="1200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lang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en" sz="120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en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"&gt;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20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20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DOM Example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20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20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meta </a:t>
            </a:r>
            <a:r>
              <a:rPr lang="en" sz="1200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en" sz="120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author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20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content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en" sz="120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EECS 130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"&gt;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20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link </a:t>
            </a:r>
            <a:r>
              <a:rPr lang="en" sz="1200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rel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en" sz="120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stylesheet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20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en" sz="120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main.css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"&gt;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20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20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20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20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2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Hello!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20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 &lt;</a:t>
            </a:r>
            <a:r>
              <a:rPr lang="en" sz="120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2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Welcome to this webpage.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20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&lt;/</a:t>
            </a:r>
            <a:r>
              <a:rPr lang="en" sz="120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20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20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95" name="Google Shape;195;p40"/>
          <p:cNvSpPr/>
          <p:nvPr/>
        </p:nvSpPr>
        <p:spPr>
          <a:xfrm>
            <a:off x="1984790" y="1508863"/>
            <a:ext cx="744300" cy="239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ubik"/>
                <a:ea typeface="Rubik"/>
                <a:cs typeface="Rubik"/>
                <a:sym typeface="Rubik"/>
              </a:rPr>
              <a:t>&lt;html&gt;</a:t>
            </a:r>
            <a:endParaRPr sz="12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96" name="Google Shape;196;p40"/>
          <p:cNvSpPr/>
          <p:nvPr/>
        </p:nvSpPr>
        <p:spPr>
          <a:xfrm>
            <a:off x="134650" y="2537179"/>
            <a:ext cx="744300" cy="239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ubik"/>
                <a:ea typeface="Rubik"/>
                <a:cs typeface="Rubik"/>
                <a:sym typeface="Rubik"/>
              </a:rPr>
              <a:t>&lt;title&gt;</a:t>
            </a:r>
            <a:endParaRPr sz="12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97" name="Google Shape;197;p40"/>
          <p:cNvSpPr/>
          <p:nvPr/>
        </p:nvSpPr>
        <p:spPr>
          <a:xfrm>
            <a:off x="988167" y="1926728"/>
            <a:ext cx="744300" cy="239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ubik"/>
                <a:ea typeface="Rubik"/>
                <a:cs typeface="Rubik"/>
                <a:sym typeface="Rubik"/>
              </a:rPr>
              <a:t>&lt;head&gt;</a:t>
            </a:r>
            <a:endParaRPr sz="12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98" name="Google Shape;198;p40"/>
          <p:cNvSpPr/>
          <p:nvPr/>
        </p:nvSpPr>
        <p:spPr>
          <a:xfrm>
            <a:off x="3101071" y="1926728"/>
            <a:ext cx="744300" cy="239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ubik"/>
                <a:ea typeface="Rubik"/>
                <a:cs typeface="Rubik"/>
                <a:sym typeface="Rubik"/>
              </a:rPr>
              <a:t>&lt;body&gt;</a:t>
            </a:r>
            <a:endParaRPr sz="1200"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199" name="Google Shape;199;p40"/>
          <p:cNvCxnSpPr>
            <a:stCxn id="195" idx="2"/>
            <a:endCxn id="197" idx="0"/>
          </p:cNvCxnSpPr>
          <p:nvPr/>
        </p:nvCxnSpPr>
        <p:spPr>
          <a:xfrm rot="5400000">
            <a:off x="1769240" y="1339063"/>
            <a:ext cx="178800" cy="9966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40"/>
          <p:cNvCxnSpPr>
            <a:stCxn id="195" idx="2"/>
            <a:endCxn id="198" idx="0"/>
          </p:cNvCxnSpPr>
          <p:nvPr/>
        </p:nvCxnSpPr>
        <p:spPr>
          <a:xfrm flipH="1" rot="-5400000">
            <a:off x="2825690" y="1279213"/>
            <a:ext cx="178800" cy="11163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40"/>
          <p:cNvCxnSpPr>
            <a:stCxn id="197" idx="2"/>
            <a:endCxn id="196" idx="0"/>
          </p:cNvCxnSpPr>
          <p:nvPr/>
        </p:nvCxnSpPr>
        <p:spPr>
          <a:xfrm rot="5400000">
            <a:off x="747867" y="1924778"/>
            <a:ext cx="371400" cy="8535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" name="Google Shape;202;p40"/>
          <p:cNvSpPr/>
          <p:nvPr/>
        </p:nvSpPr>
        <p:spPr>
          <a:xfrm>
            <a:off x="1841684" y="2537179"/>
            <a:ext cx="744300" cy="239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ubik"/>
                <a:ea typeface="Rubik"/>
                <a:cs typeface="Rubik"/>
                <a:sym typeface="Rubik"/>
              </a:rPr>
              <a:t>&lt;link&gt;</a:t>
            </a:r>
            <a:endParaRPr sz="1200"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203" name="Google Shape;203;p40"/>
          <p:cNvCxnSpPr>
            <a:stCxn id="197" idx="2"/>
            <a:endCxn id="202" idx="0"/>
          </p:cNvCxnSpPr>
          <p:nvPr/>
        </p:nvCxnSpPr>
        <p:spPr>
          <a:xfrm flipH="1" rot="-5400000">
            <a:off x="1601367" y="1924778"/>
            <a:ext cx="371400" cy="8535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40"/>
          <p:cNvSpPr/>
          <p:nvPr/>
        </p:nvSpPr>
        <p:spPr>
          <a:xfrm>
            <a:off x="3101065" y="2537142"/>
            <a:ext cx="744300" cy="239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ubik"/>
                <a:ea typeface="Rubik"/>
                <a:cs typeface="Rubik"/>
                <a:sym typeface="Rubik"/>
              </a:rPr>
              <a:t>&lt;main&gt;</a:t>
            </a:r>
            <a:endParaRPr sz="1200"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205" name="Google Shape;205;p40"/>
          <p:cNvCxnSpPr>
            <a:stCxn id="198" idx="2"/>
            <a:endCxn id="204" idx="0"/>
          </p:cNvCxnSpPr>
          <p:nvPr/>
        </p:nvCxnSpPr>
        <p:spPr>
          <a:xfrm flipH="1" rot="-5400000">
            <a:off x="3287821" y="2351228"/>
            <a:ext cx="371400" cy="6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40"/>
          <p:cNvSpPr/>
          <p:nvPr/>
        </p:nvSpPr>
        <p:spPr>
          <a:xfrm>
            <a:off x="2653168" y="3084442"/>
            <a:ext cx="744300" cy="239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ubik"/>
                <a:ea typeface="Rubik"/>
                <a:cs typeface="Rubik"/>
                <a:sym typeface="Rubik"/>
              </a:rPr>
              <a:t>&lt;h1&gt;</a:t>
            </a:r>
            <a:endParaRPr sz="12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07" name="Google Shape;207;p40"/>
          <p:cNvSpPr/>
          <p:nvPr/>
        </p:nvSpPr>
        <p:spPr>
          <a:xfrm>
            <a:off x="3548962" y="3084442"/>
            <a:ext cx="744300" cy="239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ubik"/>
                <a:ea typeface="Rubik"/>
                <a:cs typeface="Rubik"/>
                <a:sym typeface="Rubik"/>
              </a:rPr>
              <a:t>&lt;p&gt;</a:t>
            </a:r>
            <a:endParaRPr sz="1200"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208" name="Google Shape;208;p40"/>
          <p:cNvCxnSpPr>
            <a:stCxn id="204" idx="2"/>
            <a:endCxn id="206" idx="0"/>
          </p:cNvCxnSpPr>
          <p:nvPr/>
        </p:nvCxnSpPr>
        <p:spPr>
          <a:xfrm rot="5400000">
            <a:off x="3095215" y="2706342"/>
            <a:ext cx="308100" cy="4479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40"/>
          <p:cNvCxnSpPr>
            <a:stCxn id="207" idx="0"/>
            <a:endCxn id="204" idx="2"/>
          </p:cNvCxnSpPr>
          <p:nvPr/>
        </p:nvCxnSpPr>
        <p:spPr>
          <a:xfrm flipH="1" rot="5400000">
            <a:off x="3543112" y="2706442"/>
            <a:ext cx="308100" cy="4479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40"/>
          <p:cNvCxnSpPr>
            <a:stCxn id="206" idx="2"/>
          </p:cNvCxnSpPr>
          <p:nvPr/>
        </p:nvCxnSpPr>
        <p:spPr>
          <a:xfrm flipH="1">
            <a:off x="3024118" y="3323542"/>
            <a:ext cx="1200" cy="92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40"/>
          <p:cNvSpPr txBox="1"/>
          <p:nvPr/>
        </p:nvSpPr>
        <p:spPr>
          <a:xfrm>
            <a:off x="2652510" y="3415627"/>
            <a:ext cx="7443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ubik"/>
                <a:ea typeface="Rubik"/>
                <a:cs typeface="Rubik"/>
                <a:sym typeface="Rubik"/>
              </a:rPr>
              <a:t>Hello!</a:t>
            </a:r>
            <a:endParaRPr sz="12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12" name="Google Shape;212;p40"/>
          <p:cNvSpPr txBox="1"/>
          <p:nvPr/>
        </p:nvSpPr>
        <p:spPr>
          <a:xfrm>
            <a:off x="3548962" y="3415627"/>
            <a:ext cx="7443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ubik"/>
                <a:ea typeface="Rubik"/>
                <a:cs typeface="Rubik"/>
                <a:sym typeface="Rubik"/>
              </a:rPr>
              <a:t>Welcome to this webpage.</a:t>
            </a:r>
            <a:endParaRPr sz="8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13" name="Google Shape;213;p40"/>
          <p:cNvSpPr/>
          <p:nvPr/>
        </p:nvSpPr>
        <p:spPr>
          <a:xfrm>
            <a:off x="988173" y="2537179"/>
            <a:ext cx="744300" cy="239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ubik"/>
                <a:ea typeface="Rubik"/>
                <a:cs typeface="Rubik"/>
                <a:sym typeface="Rubik"/>
              </a:rPr>
              <a:t>&lt;meta&gt;</a:t>
            </a:r>
            <a:endParaRPr sz="1200"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214" name="Google Shape;214;p40"/>
          <p:cNvCxnSpPr>
            <a:stCxn id="197" idx="2"/>
            <a:endCxn id="213" idx="0"/>
          </p:cNvCxnSpPr>
          <p:nvPr/>
        </p:nvCxnSpPr>
        <p:spPr>
          <a:xfrm flipH="1" rot="-5400000">
            <a:off x="1174917" y="2351228"/>
            <a:ext cx="371400" cy="6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40"/>
          <p:cNvSpPr txBox="1"/>
          <p:nvPr>
            <p:ph type="title"/>
          </p:nvPr>
        </p:nvSpPr>
        <p:spPr>
          <a:xfrm>
            <a:off x="311700" y="445025"/>
            <a:ext cx="398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 Schema</a:t>
            </a:r>
            <a:endParaRPr/>
          </a:p>
        </p:txBody>
      </p:sp>
      <p:sp>
        <p:nvSpPr>
          <p:cNvPr id="216" name="Google Shape;216;p40"/>
          <p:cNvSpPr txBox="1"/>
          <p:nvPr>
            <p:ph type="title"/>
          </p:nvPr>
        </p:nvSpPr>
        <p:spPr>
          <a:xfrm>
            <a:off x="4846175" y="445025"/>
            <a:ext cx="398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DOM (Document Object Model)</a:t>
            </a:r>
            <a:endParaRPr/>
          </a:p>
        </p:txBody>
      </p:sp>
      <p:sp>
        <p:nvSpPr>
          <p:cNvPr id="222" name="Google Shape;222;p41"/>
          <p:cNvSpPr txBox="1"/>
          <p:nvPr>
            <p:ph idx="1" type="body"/>
          </p:nvPr>
        </p:nvSpPr>
        <p:spPr>
          <a:xfrm>
            <a:off x="311700" y="1152475"/>
            <a:ext cx="8520600" cy="3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way to manipulate elements and styles on a web page using CSS and JavaScript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your console and type: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&gt; document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NCA 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Northwestern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